
<file path=[Content_Types].xml><?xml version="1.0" encoding="utf-8"?>
<Types xmlns="http://schemas.openxmlformats.org/package/2006/content-types">
  <Default Extension="xml" ContentType="application/xml"/>
  <Default Extension="tiff" ContentType="image/tiff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bin" ContentType="application/vnd.openxmlformats-officedocument.oleObject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"/>
  </p:notesMasterIdLst>
  <p:sldIdLst>
    <p:sldId id="268" r:id="rId2"/>
  </p:sldIdLst>
  <p:sldSz cx="43891200" cy="32918400"/>
  <p:notesSz cx="6858000" cy="9144000"/>
  <p:defaultTextStyle>
    <a:defPPr>
      <a:defRPr lang="en-US"/>
    </a:defPPr>
    <a:lvl1pPr algn="l" defTabSz="2193925" rtl="0" fontAlgn="base">
      <a:spcBef>
        <a:spcPct val="0"/>
      </a:spcBef>
      <a:spcAft>
        <a:spcPct val="0"/>
      </a:spcAft>
      <a:defRPr sz="8600" kern="1200">
        <a:solidFill>
          <a:schemeClr val="tx1"/>
        </a:solidFill>
        <a:latin typeface="Arial" charset="0"/>
        <a:ea typeface="ＭＳ Ｐゴシック" charset="-128"/>
        <a:cs typeface="+mn-cs"/>
      </a:defRPr>
    </a:lvl1pPr>
    <a:lvl2pPr marL="2193925" indent="-1736725" algn="l" defTabSz="2193925" rtl="0" fontAlgn="base">
      <a:spcBef>
        <a:spcPct val="0"/>
      </a:spcBef>
      <a:spcAft>
        <a:spcPct val="0"/>
      </a:spcAft>
      <a:defRPr sz="8600"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4387850" indent="-3473450" algn="l" defTabSz="2193925" rtl="0" fontAlgn="base">
      <a:spcBef>
        <a:spcPct val="0"/>
      </a:spcBef>
      <a:spcAft>
        <a:spcPct val="0"/>
      </a:spcAft>
      <a:defRPr sz="8600"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6583363" indent="-5211763" algn="l" defTabSz="2193925" rtl="0" fontAlgn="base">
      <a:spcBef>
        <a:spcPct val="0"/>
      </a:spcBef>
      <a:spcAft>
        <a:spcPct val="0"/>
      </a:spcAft>
      <a:defRPr sz="8600"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8777288" indent="-6948488" algn="l" defTabSz="2193925" rtl="0" fontAlgn="base">
      <a:spcBef>
        <a:spcPct val="0"/>
      </a:spcBef>
      <a:spcAft>
        <a:spcPct val="0"/>
      </a:spcAft>
      <a:defRPr sz="8600"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914400" rtl="0" eaLnBrk="1" latinLnBrk="0" hangingPunct="1">
      <a:defRPr sz="8600" kern="1200">
        <a:solidFill>
          <a:schemeClr val="tx1"/>
        </a:solidFill>
        <a:latin typeface="Arial" charset="0"/>
        <a:ea typeface="ＭＳ Ｐゴシック" charset="-128"/>
        <a:cs typeface="+mn-cs"/>
      </a:defRPr>
    </a:lvl6pPr>
    <a:lvl7pPr marL="2743200" algn="l" defTabSz="914400" rtl="0" eaLnBrk="1" latinLnBrk="0" hangingPunct="1">
      <a:defRPr sz="8600" kern="1200">
        <a:solidFill>
          <a:schemeClr val="tx1"/>
        </a:solidFill>
        <a:latin typeface="Arial" charset="0"/>
        <a:ea typeface="ＭＳ Ｐゴシック" charset="-128"/>
        <a:cs typeface="+mn-cs"/>
      </a:defRPr>
    </a:lvl7pPr>
    <a:lvl8pPr marL="3200400" algn="l" defTabSz="914400" rtl="0" eaLnBrk="1" latinLnBrk="0" hangingPunct="1">
      <a:defRPr sz="8600" kern="1200">
        <a:solidFill>
          <a:schemeClr val="tx1"/>
        </a:solidFill>
        <a:latin typeface="Arial" charset="0"/>
        <a:ea typeface="ＭＳ Ｐゴシック" charset="-128"/>
        <a:cs typeface="+mn-cs"/>
      </a:defRPr>
    </a:lvl8pPr>
    <a:lvl9pPr marL="3657600" algn="l" defTabSz="914400" rtl="0" eaLnBrk="1" latinLnBrk="0" hangingPunct="1">
      <a:defRPr sz="8600" kern="1200">
        <a:solidFill>
          <a:schemeClr val="tx1"/>
        </a:solidFill>
        <a:latin typeface="Arial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368">
          <p15:clr>
            <a:srgbClr val="A4A3A4"/>
          </p15:clr>
        </p15:guide>
        <p15:guide id="2" pos="1382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DE6225"/>
    <a:srgbClr val="D74520"/>
    <a:srgbClr val="5771A1"/>
    <a:srgbClr val="05275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084"/>
    <p:restoredTop sz="95982" autoAdjust="0"/>
  </p:normalViewPr>
  <p:slideViewPr>
    <p:cSldViewPr snapToObjects="1">
      <p:cViewPr>
        <p:scale>
          <a:sx n="60" d="100"/>
          <a:sy n="60" d="100"/>
        </p:scale>
        <p:origin x="-6136" y="144"/>
      </p:cViewPr>
      <p:guideLst>
        <p:guide orient="horz" pos="10368"/>
        <p:guide pos="13824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4" Type="http://schemas.openxmlformats.org/officeDocument/2006/relationships/presProps" Target="presProps.xml"/><Relationship Id="rId5" Type="http://schemas.openxmlformats.org/officeDocument/2006/relationships/viewProps" Target="viewProps.xml"/><Relationship Id="rId6" Type="http://schemas.openxmlformats.org/officeDocument/2006/relationships/theme" Target="theme/theme1.xml"/><Relationship Id="rId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7.pn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7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E3F7D5D-22C1-E44F-9B05-2A6080C599AA}" type="doc">
      <dgm:prSet loTypeId="urn:microsoft.com/office/officeart/2005/8/layout/hProcess10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4D72CA3-8DE3-1A4D-B850-3BF831E024D3}">
      <dgm:prSet phldrT="[Text]"/>
      <dgm:spPr>
        <a:gradFill rotWithShape="0">
          <a:gsLst>
            <a:gs pos="0">
              <a:schemeClr val="accent2">
                <a:lumMod val="40000"/>
                <a:lumOff val="60000"/>
                <a:alpha val="0"/>
              </a:schemeClr>
            </a:gs>
            <a:gs pos="50000">
              <a:schemeClr val="accent2">
                <a:lumMod val="40000"/>
                <a:lumOff val="60000"/>
                <a:alpha val="48000"/>
              </a:schemeClr>
            </a:gs>
            <a:gs pos="100000">
              <a:schemeClr val="accent6">
                <a:lumMod val="60000"/>
                <a:lumOff val="40000"/>
              </a:schemeClr>
            </a:gs>
          </a:gsLst>
          <a:lin ang="5400000" scaled="0"/>
        </a:gradFill>
        <a:ln w="28575">
          <a:noFill/>
        </a:ln>
      </dgm:spPr>
      <dgm:t>
        <a:bodyPr/>
        <a:lstStyle/>
        <a:p>
          <a:r>
            <a:rPr lang="en-US" b="1" dirty="0" smtClean="0">
              <a:solidFill>
                <a:schemeClr val="tx1"/>
              </a:solidFill>
            </a:rPr>
            <a:t>The</a:t>
          </a:r>
          <a:r>
            <a:rPr lang="en-US" b="1" baseline="0" dirty="0" smtClean="0">
              <a:solidFill>
                <a:schemeClr val="tx1"/>
              </a:solidFill>
            </a:rPr>
            <a:t> </a:t>
          </a:r>
          <a:r>
            <a:rPr lang="en-US" b="1" dirty="0" smtClean="0">
              <a:solidFill>
                <a:schemeClr val="tx1"/>
              </a:solidFill>
            </a:rPr>
            <a:t>‘aging’ process of black</a:t>
          </a:r>
          <a:r>
            <a:rPr lang="en-US" b="1" baseline="0" dirty="0" smtClean="0">
              <a:solidFill>
                <a:schemeClr val="tx1"/>
              </a:solidFill>
            </a:rPr>
            <a:t> carbon (BC)</a:t>
          </a:r>
          <a:endParaRPr lang="en-US" b="1" dirty="0">
            <a:solidFill>
              <a:schemeClr val="tx1"/>
            </a:solidFill>
          </a:endParaRPr>
        </a:p>
      </dgm:t>
    </dgm:pt>
    <dgm:pt modelId="{70545E7D-AA97-5F48-905B-0F8CDFF3134D}" type="parTrans" cxnId="{3AFBBD75-280E-0A4D-9901-3C0DB1544F60}">
      <dgm:prSet/>
      <dgm:spPr/>
      <dgm:t>
        <a:bodyPr/>
        <a:lstStyle/>
        <a:p>
          <a:endParaRPr lang="en-US"/>
        </a:p>
      </dgm:t>
    </dgm:pt>
    <dgm:pt modelId="{17F809DD-4CCC-7D45-9AE9-C90C7E91DE65}" type="sibTrans" cxnId="{3AFBBD75-280E-0A4D-9901-3C0DB1544F60}">
      <dgm:prSet/>
      <dgm:spPr/>
      <dgm:t>
        <a:bodyPr/>
        <a:lstStyle/>
        <a:p>
          <a:endParaRPr lang="en-US"/>
        </a:p>
      </dgm:t>
    </dgm:pt>
    <dgm:pt modelId="{AF69DDF8-35D4-7847-BD7A-457647B7A021}">
      <dgm:prSet phldrT="[Text]"/>
      <dgm:spPr>
        <a:gradFill rotWithShape="0">
          <a:gsLst>
            <a:gs pos="0">
              <a:schemeClr val="accent2">
                <a:lumMod val="40000"/>
                <a:lumOff val="60000"/>
                <a:alpha val="0"/>
              </a:schemeClr>
            </a:gs>
            <a:gs pos="50000">
              <a:schemeClr val="accent2">
                <a:lumMod val="40000"/>
                <a:lumOff val="60000"/>
                <a:alpha val="48000"/>
              </a:schemeClr>
            </a:gs>
            <a:gs pos="100000">
              <a:schemeClr val="accent6">
                <a:lumMod val="60000"/>
                <a:lumOff val="40000"/>
              </a:schemeClr>
            </a:gs>
          </a:gsLst>
          <a:lin ang="5400000" scaled="0"/>
        </a:gradFill>
        <a:ln w="28575">
          <a:noFill/>
        </a:ln>
      </dgm:spPr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Conversion of fresh, hydrophobic black carbon into aged, hydrophilic black carbon.</a:t>
          </a:r>
          <a:endParaRPr lang="en-US" dirty="0">
            <a:solidFill>
              <a:schemeClr val="tx1"/>
            </a:solidFill>
          </a:endParaRPr>
        </a:p>
      </dgm:t>
    </dgm:pt>
    <dgm:pt modelId="{DE406EAB-7ED6-DC4B-94FA-C9477E22F408}" type="parTrans" cxnId="{574E11EF-6BA1-CF4F-9931-EB203719F05E}">
      <dgm:prSet/>
      <dgm:spPr/>
      <dgm:t>
        <a:bodyPr/>
        <a:lstStyle/>
        <a:p>
          <a:endParaRPr lang="en-US"/>
        </a:p>
      </dgm:t>
    </dgm:pt>
    <dgm:pt modelId="{82A460F5-DA16-D649-8412-D3FAFFC02B20}" type="sibTrans" cxnId="{574E11EF-6BA1-CF4F-9931-EB203719F05E}">
      <dgm:prSet/>
      <dgm:spPr/>
      <dgm:t>
        <a:bodyPr/>
        <a:lstStyle/>
        <a:p>
          <a:endParaRPr lang="en-US"/>
        </a:p>
      </dgm:t>
    </dgm:pt>
    <dgm:pt modelId="{5D1C3D15-C343-AA4A-A588-279CEBDF9117}">
      <dgm:prSet phldrT="[Text]"/>
      <dgm:spPr>
        <a:gradFill rotWithShape="0">
          <a:gsLst>
            <a:gs pos="0">
              <a:schemeClr val="accent2">
                <a:lumMod val="40000"/>
                <a:lumOff val="60000"/>
                <a:alpha val="0"/>
              </a:schemeClr>
            </a:gs>
            <a:gs pos="50000">
              <a:schemeClr val="accent2">
                <a:lumMod val="40000"/>
                <a:lumOff val="60000"/>
                <a:alpha val="48000"/>
              </a:schemeClr>
            </a:gs>
            <a:gs pos="100000">
              <a:schemeClr val="accent6">
                <a:lumMod val="60000"/>
                <a:lumOff val="40000"/>
              </a:schemeClr>
            </a:gs>
          </a:gsLst>
          <a:lin ang="5400000" scaled="0"/>
        </a:gradFill>
        <a:ln w="28575">
          <a:noFill/>
        </a:ln>
      </dgm:spPr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Directly contributing to CCN activation and wet removal. </a:t>
          </a:r>
          <a:endParaRPr lang="en-US" dirty="0">
            <a:solidFill>
              <a:schemeClr val="tx1"/>
            </a:solidFill>
          </a:endParaRPr>
        </a:p>
      </dgm:t>
    </dgm:pt>
    <dgm:pt modelId="{1F6B0EE2-9649-6846-A464-701132C8EFE1}" type="parTrans" cxnId="{39C65DA3-1D11-B044-937E-74A6E2D8B3F0}">
      <dgm:prSet/>
      <dgm:spPr/>
      <dgm:t>
        <a:bodyPr/>
        <a:lstStyle/>
        <a:p>
          <a:endParaRPr lang="en-US"/>
        </a:p>
      </dgm:t>
    </dgm:pt>
    <dgm:pt modelId="{FF9B3641-8D10-1049-83B6-D62B20ED80C9}" type="sibTrans" cxnId="{39C65DA3-1D11-B044-937E-74A6E2D8B3F0}">
      <dgm:prSet/>
      <dgm:spPr/>
      <dgm:t>
        <a:bodyPr/>
        <a:lstStyle/>
        <a:p>
          <a:endParaRPr lang="en-US"/>
        </a:p>
      </dgm:t>
    </dgm:pt>
    <dgm:pt modelId="{FCE6E1BC-9013-5341-AC41-7E752CC82518}" type="pres">
      <dgm:prSet presAssocID="{6E3F7D5D-22C1-E44F-9B05-2A6080C599AA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04EB0D8-D871-D14B-BAA1-A06E093C8B06}" type="pres">
      <dgm:prSet presAssocID="{24D72CA3-8DE3-1A4D-B850-3BF831E024D3}" presName="composite" presStyleCnt="0"/>
      <dgm:spPr/>
    </dgm:pt>
    <dgm:pt modelId="{0FA89BF1-EE9D-4F46-9020-1C472AA78361}" type="pres">
      <dgm:prSet presAssocID="{24D72CA3-8DE3-1A4D-B850-3BF831E024D3}" presName="imagSh" presStyleLbl="bgImgPlace1" presStyleIdx="0" presStyleCnt="1" custScaleX="96333" custScaleY="132028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000" b="-2000"/>
          </a:stretch>
        </a:blipFill>
      </dgm:spPr>
      <dgm:t>
        <a:bodyPr/>
        <a:lstStyle/>
        <a:p>
          <a:endParaRPr lang="en-US"/>
        </a:p>
      </dgm:t>
    </dgm:pt>
    <dgm:pt modelId="{C9DCDBE7-1C21-9B4F-B34B-FC33DB46535B}" type="pres">
      <dgm:prSet presAssocID="{24D72CA3-8DE3-1A4D-B850-3BF831E024D3}" presName="txNode" presStyleLbl="node1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9C65DA3-1D11-B044-937E-74A6E2D8B3F0}" srcId="{24D72CA3-8DE3-1A4D-B850-3BF831E024D3}" destId="{5D1C3D15-C343-AA4A-A588-279CEBDF9117}" srcOrd="1" destOrd="0" parTransId="{1F6B0EE2-9649-6846-A464-701132C8EFE1}" sibTransId="{FF9B3641-8D10-1049-83B6-D62B20ED80C9}"/>
    <dgm:cxn modelId="{7C7C810A-82CD-8845-9E02-FEC193FD16F5}" type="presOf" srcId="{6E3F7D5D-22C1-E44F-9B05-2A6080C599AA}" destId="{FCE6E1BC-9013-5341-AC41-7E752CC82518}" srcOrd="0" destOrd="0" presId="urn:microsoft.com/office/officeart/2005/8/layout/hProcess10"/>
    <dgm:cxn modelId="{574E11EF-6BA1-CF4F-9931-EB203719F05E}" srcId="{24D72CA3-8DE3-1A4D-B850-3BF831E024D3}" destId="{AF69DDF8-35D4-7847-BD7A-457647B7A021}" srcOrd="0" destOrd="0" parTransId="{DE406EAB-7ED6-DC4B-94FA-C9477E22F408}" sibTransId="{82A460F5-DA16-D649-8412-D3FAFFC02B20}"/>
    <dgm:cxn modelId="{3AFBBD75-280E-0A4D-9901-3C0DB1544F60}" srcId="{6E3F7D5D-22C1-E44F-9B05-2A6080C599AA}" destId="{24D72CA3-8DE3-1A4D-B850-3BF831E024D3}" srcOrd="0" destOrd="0" parTransId="{70545E7D-AA97-5F48-905B-0F8CDFF3134D}" sibTransId="{17F809DD-4CCC-7D45-9AE9-C90C7E91DE65}"/>
    <dgm:cxn modelId="{2085924B-85DC-6B43-AA16-0A4D848E565E}" type="presOf" srcId="{5D1C3D15-C343-AA4A-A588-279CEBDF9117}" destId="{C9DCDBE7-1C21-9B4F-B34B-FC33DB46535B}" srcOrd="0" destOrd="2" presId="urn:microsoft.com/office/officeart/2005/8/layout/hProcess10"/>
    <dgm:cxn modelId="{EB8F0239-12AF-9841-9671-3542BBDBAEC9}" type="presOf" srcId="{AF69DDF8-35D4-7847-BD7A-457647B7A021}" destId="{C9DCDBE7-1C21-9B4F-B34B-FC33DB46535B}" srcOrd="0" destOrd="1" presId="urn:microsoft.com/office/officeart/2005/8/layout/hProcess10"/>
    <dgm:cxn modelId="{ED167FEF-1898-F648-B895-AD145EFC92DB}" type="presOf" srcId="{24D72CA3-8DE3-1A4D-B850-3BF831E024D3}" destId="{C9DCDBE7-1C21-9B4F-B34B-FC33DB46535B}" srcOrd="0" destOrd="0" presId="urn:microsoft.com/office/officeart/2005/8/layout/hProcess10"/>
    <dgm:cxn modelId="{3F815A41-0733-BC47-9513-FF1985DE0A93}" type="presParOf" srcId="{FCE6E1BC-9013-5341-AC41-7E752CC82518}" destId="{904EB0D8-D871-D14B-BAA1-A06E093C8B06}" srcOrd="0" destOrd="0" presId="urn:microsoft.com/office/officeart/2005/8/layout/hProcess10"/>
    <dgm:cxn modelId="{05985612-EC24-BB43-92A1-FB4241F8ED6C}" type="presParOf" srcId="{904EB0D8-D871-D14B-BAA1-A06E093C8B06}" destId="{0FA89BF1-EE9D-4F46-9020-1C472AA78361}" srcOrd="0" destOrd="0" presId="urn:microsoft.com/office/officeart/2005/8/layout/hProcess10"/>
    <dgm:cxn modelId="{E68003B0-FBA4-274C-B955-9870C967BA78}" type="presParOf" srcId="{904EB0D8-D871-D14B-BAA1-A06E093C8B06}" destId="{C9DCDBE7-1C21-9B4F-B34B-FC33DB46535B}" srcOrd="1" destOrd="0" presId="urn:microsoft.com/office/officeart/2005/8/layout/hProcess10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DB5D2CA-B787-6649-A7B3-2DD9E2C94C41}" type="doc">
      <dgm:prSet loTypeId="urn:microsoft.com/office/officeart/2005/8/layout/hierarchy3" loCatId="" qsTypeId="urn:microsoft.com/office/officeart/2005/8/quickstyle/simple1" qsCatId="simple" csTypeId="urn:microsoft.com/office/officeart/2005/8/colors/accent2_5" csCatId="accent2" phldr="1"/>
      <dgm:spPr/>
      <dgm:t>
        <a:bodyPr/>
        <a:lstStyle/>
        <a:p>
          <a:endParaRPr lang="en-US"/>
        </a:p>
      </dgm:t>
    </dgm:pt>
    <dgm:pt modelId="{A0263D00-934A-E543-9E38-D083CA80995E}">
      <dgm:prSet phldrT="[Text]" custT="1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en-US" sz="3200" b="1" dirty="0" smtClean="0">
              <a:solidFill>
                <a:schemeClr val="tx1"/>
              </a:solidFill>
              <a:latin typeface="Arial" charset="0"/>
              <a:ea typeface="Arial" charset="0"/>
              <a:cs typeface="Arial" charset="0"/>
            </a:rPr>
            <a:t>BC Climate Effect</a:t>
          </a:r>
          <a:endParaRPr lang="en-US" sz="3200" b="1" dirty="0">
            <a:solidFill>
              <a:schemeClr val="tx1"/>
            </a:solidFill>
            <a:latin typeface="Arial" charset="0"/>
            <a:ea typeface="Arial" charset="0"/>
            <a:cs typeface="Arial" charset="0"/>
          </a:endParaRPr>
        </a:p>
      </dgm:t>
    </dgm:pt>
    <dgm:pt modelId="{9EE5A2BE-33DA-4647-B0E2-EC9E0A4436E2}" type="parTrans" cxnId="{EA3742D8-8113-F540-AABD-FD8BE8EFEE49}">
      <dgm:prSet/>
      <dgm:spPr/>
      <dgm:t>
        <a:bodyPr/>
        <a:lstStyle/>
        <a:p>
          <a:endParaRPr lang="en-US"/>
        </a:p>
      </dgm:t>
    </dgm:pt>
    <dgm:pt modelId="{BAD7A0E0-FF8D-914A-9171-F9618A1393C6}" type="sibTrans" cxnId="{EA3742D8-8113-F540-AABD-FD8BE8EFEE49}">
      <dgm:prSet/>
      <dgm:spPr/>
      <dgm:t>
        <a:bodyPr/>
        <a:lstStyle/>
        <a:p>
          <a:endParaRPr lang="en-US"/>
        </a:p>
      </dgm:t>
    </dgm:pt>
    <dgm:pt modelId="{9299CB15-2860-404F-9DE5-1D5142F57BE1}">
      <dgm:prSet phldrT="[Text]" custT="1"/>
      <dgm:spPr/>
      <dgm:t>
        <a:bodyPr/>
        <a:lstStyle/>
        <a:p>
          <a:r>
            <a:rPr lang="en-US" sz="2600" dirty="0" smtClean="0"/>
            <a:t>BC strongly absorbs visible light, ranked as the 2</a:t>
          </a:r>
          <a:r>
            <a:rPr lang="en-US" sz="2600" baseline="30000" dirty="0" smtClean="0"/>
            <a:t>nd</a:t>
          </a:r>
          <a:r>
            <a:rPr lang="en-US" sz="2600" dirty="0" smtClean="0"/>
            <a:t> largest anthropogenic warming agent (1.1 W/m</a:t>
          </a:r>
          <a:r>
            <a:rPr lang="en-US" sz="2600" baseline="30000" dirty="0" smtClean="0"/>
            <a:t>2</a:t>
          </a:r>
          <a:r>
            <a:rPr lang="en-US" sz="2600" dirty="0" smtClean="0"/>
            <a:t>) after CO</a:t>
          </a:r>
          <a:r>
            <a:rPr lang="en-US" sz="2600" baseline="-25000" dirty="0" smtClean="0"/>
            <a:t>2</a:t>
          </a:r>
          <a:r>
            <a:rPr lang="en-US" sz="2600" baseline="30000" dirty="0" smtClean="0"/>
            <a:t> </a:t>
          </a:r>
          <a:r>
            <a:rPr lang="en-US" sz="2600" dirty="0" smtClean="0"/>
            <a:t>(1.6 W/m</a:t>
          </a:r>
          <a:r>
            <a:rPr lang="en-US" sz="2600" baseline="30000" dirty="0" smtClean="0"/>
            <a:t>2</a:t>
          </a:r>
          <a:r>
            <a:rPr lang="en-US" sz="2600" baseline="0" dirty="0" smtClean="0"/>
            <a:t>). [1]</a:t>
          </a:r>
          <a:endParaRPr lang="en-US" sz="2600" dirty="0"/>
        </a:p>
      </dgm:t>
    </dgm:pt>
    <dgm:pt modelId="{748BBCF8-65EE-2E49-BF9C-2061F6BA481B}" type="parTrans" cxnId="{92154C83-9DE4-8B4F-97F3-EA92B9E8C142}">
      <dgm:prSet/>
      <dgm:spPr/>
      <dgm:t>
        <a:bodyPr/>
        <a:lstStyle/>
        <a:p>
          <a:endParaRPr lang="en-US"/>
        </a:p>
      </dgm:t>
    </dgm:pt>
    <dgm:pt modelId="{E2845859-28F9-C14D-B330-94FF3F3DF044}" type="sibTrans" cxnId="{92154C83-9DE4-8B4F-97F3-EA92B9E8C142}">
      <dgm:prSet/>
      <dgm:spPr/>
      <dgm:t>
        <a:bodyPr/>
        <a:lstStyle/>
        <a:p>
          <a:endParaRPr lang="en-US"/>
        </a:p>
      </dgm:t>
    </dgm:pt>
    <dgm:pt modelId="{9225A0EB-2A55-044E-A1C9-E41DF2469804}">
      <dgm:prSet phldrT="[Text]" custT="1"/>
      <dgm:spPr/>
      <dgm:t>
        <a:bodyPr/>
        <a:lstStyle/>
        <a:p>
          <a:r>
            <a:rPr lang="en-US" sz="2600" b="1" dirty="0" smtClean="0"/>
            <a:t>Large uncertainties </a:t>
          </a:r>
          <a:r>
            <a:rPr lang="en-US" sz="2600" dirty="0" smtClean="0"/>
            <a:t>(0.17 to 2.1 W/m</a:t>
          </a:r>
          <a:r>
            <a:rPr lang="en-US" sz="2600" baseline="30000" dirty="0" smtClean="0"/>
            <a:t>2</a:t>
          </a:r>
          <a:r>
            <a:rPr lang="en-US" sz="2600" dirty="0" smtClean="0"/>
            <a:t>)</a:t>
          </a:r>
          <a:r>
            <a:rPr lang="en-US" sz="2600" baseline="0" dirty="0" smtClean="0"/>
            <a:t> exist </a:t>
          </a:r>
          <a:r>
            <a:rPr lang="en-US" sz="2600" dirty="0" smtClean="0"/>
            <a:t>in climate models. [1]</a:t>
          </a:r>
          <a:endParaRPr lang="en-US" sz="2600" dirty="0"/>
        </a:p>
      </dgm:t>
    </dgm:pt>
    <dgm:pt modelId="{99F3CAB7-21B0-7F4F-9F31-B484156E65DC}" type="parTrans" cxnId="{F35A4DC9-A9FA-BB47-A64E-6C19FFD2620F}">
      <dgm:prSet/>
      <dgm:spPr/>
      <dgm:t>
        <a:bodyPr/>
        <a:lstStyle/>
        <a:p>
          <a:endParaRPr lang="en-US"/>
        </a:p>
      </dgm:t>
    </dgm:pt>
    <dgm:pt modelId="{40AF5079-6773-D740-919E-A5DBB2F03B80}" type="sibTrans" cxnId="{F35A4DC9-A9FA-BB47-A64E-6C19FFD2620F}">
      <dgm:prSet/>
      <dgm:spPr/>
      <dgm:t>
        <a:bodyPr/>
        <a:lstStyle/>
        <a:p>
          <a:endParaRPr lang="en-US"/>
        </a:p>
      </dgm:t>
    </dgm:pt>
    <dgm:pt modelId="{79AEF289-E912-7642-B16B-C12005DD4C4B}">
      <dgm:prSet phldrT="[Text]" custT="1"/>
      <dgm:spPr>
        <a:ln>
          <a:solidFill>
            <a:srgbClr val="DE6225">
              <a:alpha val="50000"/>
            </a:srgbClr>
          </a:solidFill>
        </a:ln>
      </dgm:spPr>
      <dgm:t>
        <a:bodyPr/>
        <a:lstStyle/>
        <a:p>
          <a:r>
            <a:rPr lang="en-US" sz="2600" dirty="0" smtClean="0"/>
            <a:t>Limited understanding</a:t>
          </a:r>
          <a:r>
            <a:rPr lang="en-US" sz="2600" baseline="0" dirty="0" smtClean="0"/>
            <a:t> of </a:t>
          </a:r>
          <a:r>
            <a:rPr lang="en-US" sz="2600" dirty="0" smtClean="0"/>
            <a:t>aging is one </a:t>
          </a:r>
          <a:r>
            <a:rPr lang="en-US" sz="2600" b="1" dirty="0" smtClean="0"/>
            <a:t>key contribution </a:t>
          </a:r>
          <a:r>
            <a:rPr lang="en-US" sz="2600" dirty="0" smtClean="0"/>
            <a:t>to the uncertainties of estimating</a:t>
          </a:r>
          <a:r>
            <a:rPr lang="en-US" sz="2600" baseline="0" dirty="0" smtClean="0"/>
            <a:t> </a:t>
          </a:r>
          <a:r>
            <a:rPr lang="en-US" sz="2600" dirty="0" smtClean="0"/>
            <a:t>BC burden and climate effect. </a:t>
          </a:r>
          <a:endParaRPr lang="en-US" sz="2600" dirty="0"/>
        </a:p>
      </dgm:t>
    </dgm:pt>
    <dgm:pt modelId="{E4EF5358-0D3A-2F47-B10B-4C75BA066055}" type="parTrans" cxnId="{05C36AFD-160F-8E4D-A15E-621E48F14DF9}">
      <dgm:prSet/>
      <dgm:spPr/>
      <dgm:t>
        <a:bodyPr/>
        <a:lstStyle/>
        <a:p>
          <a:endParaRPr lang="en-US"/>
        </a:p>
      </dgm:t>
    </dgm:pt>
    <dgm:pt modelId="{1D503DA5-8A6A-7548-B46C-92CDB5350D6E}" type="sibTrans" cxnId="{05C36AFD-160F-8E4D-A15E-621E48F14DF9}">
      <dgm:prSet/>
      <dgm:spPr/>
      <dgm:t>
        <a:bodyPr/>
        <a:lstStyle/>
        <a:p>
          <a:endParaRPr lang="en-US"/>
        </a:p>
      </dgm:t>
    </dgm:pt>
    <dgm:pt modelId="{FEE9BDF1-02CA-D644-9049-B0014EE793A1}" type="pres">
      <dgm:prSet presAssocID="{CDB5D2CA-B787-6649-A7B3-2DD9E2C94C41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CD121664-B87B-D647-A9B4-4683914D4F34}" type="pres">
      <dgm:prSet presAssocID="{A0263D00-934A-E543-9E38-D083CA80995E}" presName="root" presStyleCnt="0"/>
      <dgm:spPr/>
    </dgm:pt>
    <dgm:pt modelId="{281F30CA-C655-4948-B85C-F4BDCA785128}" type="pres">
      <dgm:prSet presAssocID="{A0263D00-934A-E543-9E38-D083CA80995E}" presName="rootComposite" presStyleCnt="0"/>
      <dgm:spPr/>
    </dgm:pt>
    <dgm:pt modelId="{587175CC-D5FA-2045-BCB0-E9F19AAAB2FE}" type="pres">
      <dgm:prSet presAssocID="{A0263D00-934A-E543-9E38-D083CA80995E}" presName="rootText" presStyleLbl="node1" presStyleIdx="0" presStyleCnt="1" custScaleX="327884" custScaleY="72702" custLinFactNeighborX="-8133" custLinFactNeighborY="391"/>
      <dgm:spPr/>
      <dgm:t>
        <a:bodyPr/>
        <a:lstStyle/>
        <a:p>
          <a:endParaRPr lang="en-US"/>
        </a:p>
      </dgm:t>
    </dgm:pt>
    <dgm:pt modelId="{3337362B-83CC-6F48-B5BC-39063F693754}" type="pres">
      <dgm:prSet presAssocID="{A0263D00-934A-E543-9E38-D083CA80995E}" presName="rootConnector" presStyleLbl="node1" presStyleIdx="0" presStyleCnt="1"/>
      <dgm:spPr/>
      <dgm:t>
        <a:bodyPr/>
        <a:lstStyle/>
        <a:p>
          <a:endParaRPr lang="en-US"/>
        </a:p>
      </dgm:t>
    </dgm:pt>
    <dgm:pt modelId="{4DB26591-3BBA-2F4E-984E-D6F5F411DF6D}" type="pres">
      <dgm:prSet presAssocID="{A0263D00-934A-E543-9E38-D083CA80995E}" presName="childShape" presStyleCnt="0"/>
      <dgm:spPr/>
    </dgm:pt>
    <dgm:pt modelId="{DD56AEF5-5ACC-5C47-B7D1-124ABCABA067}" type="pres">
      <dgm:prSet presAssocID="{748BBCF8-65EE-2E49-BF9C-2061F6BA481B}" presName="Name13" presStyleLbl="parChTrans1D2" presStyleIdx="0" presStyleCnt="3"/>
      <dgm:spPr/>
      <dgm:t>
        <a:bodyPr/>
        <a:lstStyle/>
        <a:p>
          <a:endParaRPr lang="en-US"/>
        </a:p>
      </dgm:t>
    </dgm:pt>
    <dgm:pt modelId="{2E8BE501-7011-9146-BF75-545C619BD038}" type="pres">
      <dgm:prSet presAssocID="{9299CB15-2860-404F-9DE5-1D5142F57BE1}" presName="childText" presStyleLbl="bgAcc1" presStyleIdx="0" presStyleCnt="3" custScaleX="469385" custScaleY="13653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A5FA4DB-F75A-D04D-BBF7-9A90BC0D128C}" type="pres">
      <dgm:prSet presAssocID="{99F3CAB7-21B0-7F4F-9F31-B484156E65DC}" presName="Name13" presStyleLbl="parChTrans1D2" presStyleIdx="1" presStyleCnt="3"/>
      <dgm:spPr/>
      <dgm:t>
        <a:bodyPr/>
        <a:lstStyle/>
        <a:p>
          <a:endParaRPr lang="en-US"/>
        </a:p>
      </dgm:t>
    </dgm:pt>
    <dgm:pt modelId="{D51B9742-DAE1-6445-BA08-7B736A0DDF52}" type="pres">
      <dgm:prSet presAssocID="{9225A0EB-2A55-044E-A1C9-E41DF2469804}" presName="childText" presStyleLbl="bgAcc1" presStyleIdx="1" presStyleCnt="3" custScaleX="467823" custScaleY="13519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2040C19-05FB-FD4B-A333-542FAAC62A96}" type="pres">
      <dgm:prSet presAssocID="{E4EF5358-0D3A-2F47-B10B-4C75BA066055}" presName="Name13" presStyleLbl="parChTrans1D2" presStyleIdx="2" presStyleCnt="3"/>
      <dgm:spPr/>
      <dgm:t>
        <a:bodyPr/>
        <a:lstStyle/>
        <a:p>
          <a:endParaRPr lang="en-US"/>
        </a:p>
      </dgm:t>
    </dgm:pt>
    <dgm:pt modelId="{3ED6D0A7-999E-6947-9529-FF328DAE2CEA}" type="pres">
      <dgm:prSet presAssocID="{79AEF289-E912-7642-B16B-C12005DD4C4B}" presName="childText" presStyleLbl="bgAcc1" presStyleIdx="2" presStyleCnt="3" custScaleX="468573" custScaleY="13460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9195438-271F-B44C-AE6D-1C2FE898C9DD}" type="presOf" srcId="{748BBCF8-65EE-2E49-BF9C-2061F6BA481B}" destId="{DD56AEF5-5ACC-5C47-B7D1-124ABCABA067}" srcOrd="0" destOrd="0" presId="urn:microsoft.com/office/officeart/2005/8/layout/hierarchy3"/>
    <dgm:cxn modelId="{05C36AFD-160F-8E4D-A15E-621E48F14DF9}" srcId="{A0263D00-934A-E543-9E38-D083CA80995E}" destId="{79AEF289-E912-7642-B16B-C12005DD4C4B}" srcOrd="2" destOrd="0" parTransId="{E4EF5358-0D3A-2F47-B10B-4C75BA066055}" sibTransId="{1D503DA5-8A6A-7548-B46C-92CDB5350D6E}"/>
    <dgm:cxn modelId="{F35A4DC9-A9FA-BB47-A64E-6C19FFD2620F}" srcId="{A0263D00-934A-E543-9E38-D083CA80995E}" destId="{9225A0EB-2A55-044E-A1C9-E41DF2469804}" srcOrd="1" destOrd="0" parTransId="{99F3CAB7-21B0-7F4F-9F31-B484156E65DC}" sibTransId="{40AF5079-6773-D740-919E-A5DBB2F03B80}"/>
    <dgm:cxn modelId="{92154C83-9DE4-8B4F-97F3-EA92B9E8C142}" srcId="{A0263D00-934A-E543-9E38-D083CA80995E}" destId="{9299CB15-2860-404F-9DE5-1D5142F57BE1}" srcOrd="0" destOrd="0" parTransId="{748BBCF8-65EE-2E49-BF9C-2061F6BA481B}" sibTransId="{E2845859-28F9-C14D-B330-94FF3F3DF044}"/>
    <dgm:cxn modelId="{C22C5E75-4BBF-BF45-8547-06A39B90A2F6}" type="presOf" srcId="{A0263D00-934A-E543-9E38-D083CA80995E}" destId="{3337362B-83CC-6F48-B5BC-39063F693754}" srcOrd="1" destOrd="0" presId="urn:microsoft.com/office/officeart/2005/8/layout/hierarchy3"/>
    <dgm:cxn modelId="{08C9ECDD-9F3A-E74B-8484-CAEFD3D21023}" type="presOf" srcId="{9299CB15-2860-404F-9DE5-1D5142F57BE1}" destId="{2E8BE501-7011-9146-BF75-545C619BD038}" srcOrd="0" destOrd="0" presId="urn:microsoft.com/office/officeart/2005/8/layout/hierarchy3"/>
    <dgm:cxn modelId="{CD6D5A9A-0BC5-784E-B212-DB795AF62779}" type="presOf" srcId="{CDB5D2CA-B787-6649-A7B3-2DD9E2C94C41}" destId="{FEE9BDF1-02CA-D644-9049-B0014EE793A1}" srcOrd="0" destOrd="0" presId="urn:microsoft.com/office/officeart/2005/8/layout/hierarchy3"/>
    <dgm:cxn modelId="{D860F85F-797D-EF43-921C-72970780F874}" type="presOf" srcId="{79AEF289-E912-7642-B16B-C12005DD4C4B}" destId="{3ED6D0A7-999E-6947-9529-FF328DAE2CEA}" srcOrd="0" destOrd="0" presId="urn:microsoft.com/office/officeart/2005/8/layout/hierarchy3"/>
    <dgm:cxn modelId="{EA3742D8-8113-F540-AABD-FD8BE8EFEE49}" srcId="{CDB5D2CA-B787-6649-A7B3-2DD9E2C94C41}" destId="{A0263D00-934A-E543-9E38-D083CA80995E}" srcOrd="0" destOrd="0" parTransId="{9EE5A2BE-33DA-4647-B0E2-EC9E0A4436E2}" sibTransId="{BAD7A0E0-FF8D-914A-9171-F9618A1393C6}"/>
    <dgm:cxn modelId="{085270A1-B6F7-DE4B-BAAA-FAA177CBF025}" type="presOf" srcId="{99F3CAB7-21B0-7F4F-9F31-B484156E65DC}" destId="{FA5FA4DB-F75A-D04D-BBF7-9A90BC0D128C}" srcOrd="0" destOrd="0" presId="urn:microsoft.com/office/officeart/2005/8/layout/hierarchy3"/>
    <dgm:cxn modelId="{5789346E-B70E-AB47-954C-F1EC39D9DCA1}" type="presOf" srcId="{9225A0EB-2A55-044E-A1C9-E41DF2469804}" destId="{D51B9742-DAE1-6445-BA08-7B736A0DDF52}" srcOrd="0" destOrd="0" presId="urn:microsoft.com/office/officeart/2005/8/layout/hierarchy3"/>
    <dgm:cxn modelId="{403D84B2-B386-E04E-BC21-2225ECB15FE6}" type="presOf" srcId="{E4EF5358-0D3A-2F47-B10B-4C75BA066055}" destId="{72040C19-05FB-FD4B-A333-542FAAC62A96}" srcOrd="0" destOrd="0" presId="urn:microsoft.com/office/officeart/2005/8/layout/hierarchy3"/>
    <dgm:cxn modelId="{546D3042-FDD8-6F4E-93E1-684D830669CF}" type="presOf" srcId="{A0263D00-934A-E543-9E38-D083CA80995E}" destId="{587175CC-D5FA-2045-BCB0-E9F19AAAB2FE}" srcOrd="0" destOrd="0" presId="urn:microsoft.com/office/officeart/2005/8/layout/hierarchy3"/>
    <dgm:cxn modelId="{5586CDA7-295D-0F42-A829-1C6269022201}" type="presParOf" srcId="{FEE9BDF1-02CA-D644-9049-B0014EE793A1}" destId="{CD121664-B87B-D647-A9B4-4683914D4F34}" srcOrd="0" destOrd="0" presId="urn:microsoft.com/office/officeart/2005/8/layout/hierarchy3"/>
    <dgm:cxn modelId="{86E6A119-0F67-834F-AA6D-F664F4C01292}" type="presParOf" srcId="{CD121664-B87B-D647-A9B4-4683914D4F34}" destId="{281F30CA-C655-4948-B85C-F4BDCA785128}" srcOrd="0" destOrd="0" presId="urn:microsoft.com/office/officeart/2005/8/layout/hierarchy3"/>
    <dgm:cxn modelId="{DCBA34B7-D8EC-AF44-8563-5AE2C6DD761F}" type="presParOf" srcId="{281F30CA-C655-4948-B85C-F4BDCA785128}" destId="{587175CC-D5FA-2045-BCB0-E9F19AAAB2FE}" srcOrd="0" destOrd="0" presId="urn:microsoft.com/office/officeart/2005/8/layout/hierarchy3"/>
    <dgm:cxn modelId="{976C94CF-B4FF-7041-9219-F3E767F844F5}" type="presParOf" srcId="{281F30CA-C655-4948-B85C-F4BDCA785128}" destId="{3337362B-83CC-6F48-B5BC-39063F693754}" srcOrd="1" destOrd="0" presId="urn:microsoft.com/office/officeart/2005/8/layout/hierarchy3"/>
    <dgm:cxn modelId="{CDFBCE36-E8F7-9E46-92A2-EAC5F2DF262A}" type="presParOf" srcId="{CD121664-B87B-D647-A9B4-4683914D4F34}" destId="{4DB26591-3BBA-2F4E-984E-D6F5F411DF6D}" srcOrd="1" destOrd="0" presId="urn:microsoft.com/office/officeart/2005/8/layout/hierarchy3"/>
    <dgm:cxn modelId="{A90332E9-1C9B-2F48-AC53-277A0820D0AF}" type="presParOf" srcId="{4DB26591-3BBA-2F4E-984E-D6F5F411DF6D}" destId="{DD56AEF5-5ACC-5C47-B7D1-124ABCABA067}" srcOrd="0" destOrd="0" presId="urn:microsoft.com/office/officeart/2005/8/layout/hierarchy3"/>
    <dgm:cxn modelId="{83F50460-317E-384A-BF27-36D0DA83BD04}" type="presParOf" srcId="{4DB26591-3BBA-2F4E-984E-D6F5F411DF6D}" destId="{2E8BE501-7011-9146-BF75-545C619BD038}" srcOrd="1" destOrd="0" presId="urn:microsoft.com/office/officeart/2005/8/layout/hierarchy3"/>
    <dgm:cxn modelId="{B7FE9DF1-7AB2-5645-A690-C40C631709B4}" type="presParOf" srcId="{4DB26591-3BBA-2F4E-984E-D6F5F411DF6D}" destId="{FA5FA4DB-F75A-D04D-BBF7-9A90BC0D128C}" srcOrd="2" destOrd="0" presId="urn:microsoft.com/office/officeart/2005/8/layout/hierarchy3"/>
    <dgm:cxn modelId="{39219AF1-A05A-AA46-B7A5-FE3A53727F61}" type="presParOf" srcId="{4DB26591-3BBA-2F4E-984E-D6F5F411DF6D}" destId="{D51B9742-DAE1-6445-BA08-7B736A0DDF52}" srcOrd="3" destOrd="0" presId="urn:microsoft.com/office/officeart/2005/8/layout/hierarchy3"/>
    <dgm:cxn modelId="{89697214-539B-4044-9159-756DCF6985F6}" type="presParOf" srcId="{4DB26591-3BBA-2F4E-984E-D6F5F411DF6D}" destId="{72040C19-05FB-FD4B-A333-542FAAC62A96}" srcOrd="4" destOrd="0" presId="urn:microsoft.com/office/officeart/2005/8/layout/hierarchy3"/>
    <dgm:cxn modelId="{BD031C66-92D0-B14A-A696-CF201A049F32}" type="presParOf" srcId="{4DB26591-3BBA-2F4E-984E-D6F5F411DF6D}" destId="{3ED6D0A7-999E-6947-9529-FF328DAE2CEA}" srcOrd="5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1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DB5D2CA-B787-6649-A7B3-2DD9E2C94C41}" type="doc">
      <dgm:prSet loTypeId="urn:microsoft.com/office/officeart/2005/8/layout/hierarchy3" loCatId="" qsTypeId="urn:microsoft.com/office/officeart/2005/8/quickstyle/simple1" qsCatId="simple" csTypeId="urn:microsoft.com/office/officeart/2005/8/colors/accent2_5" csCatId="accent2" phldr="1"/>
      <dgm:spPr/>
      <dgm:t>
        <a:bodyPr/>
        <a:lstStyle/>
        <a:p>
          <a:endParaRPr lang="en-US"/>
        </a:p>
      </dgm:t>
    </dgm:pt>
    <dgm:pt modelId="{A0263D00-934A-E543-9E38-D083CA80995E}">
      <dgm:prSet phldrT="[Text]" custT="1"/>
      <dgm:spPr>
        <a:solidFill>
          <a:schemeClr val="accent6">
            <a:lumMod val="60000"/>
            <a:lumOff val="40000"/>
            <a:alpha val="90000"/>
          </a:schemeClr>
        </a:solidFill>
      </dgm:spPr>
      <dgm:t>
        <a:bodyPr/>
        <a:lstStyle/>
        <a:p>
          <a:pPr algn="ctr"/>
          <a:r>
            <a:rPr lang="en-US" sz="3200" b="1" dirty="0" smtClean="0">
              <a:solidFill>
                <a:schemeClr val="tx1"/>
              </a:solidFill>
              <a:latin typeface="Arial" charset="0"/>
              <a:ea typeface="Arial" charset="0"/>
              <a:cs typeface="Arial" charset="0"/>
            </a:rPr>
            <a:t>Goal:</a:t>
          </a:r>
          <a:r>
            <a:rPr lang="en-US" sz="3200" b="1" baseline="0" dirty="0" smtClean="0">
              <a:solidFill>
                <a:schemeClr val="tx1"/>
              </a:solidFill>
              <a:latin typeface="Arial" charset="0"/>
              <a:ea typeface="Arial" charset="0"/>
              <a:cs typeface="Arial" charset="0"/>
            </a:rPr>
            <a:t> </a:t>
          </a:r>
          <a:r>
            <a:rPr lang="en-US" sz="3200" b="1" dirty="0" smtClean="0">
              <a:solidFill>
                <a:schemeClr val="tx1"/>
              </a:solidFill>
              <a:latin typeface="Arial" charset="0"/>
              <a:ea typeface="Arial" charset="0"/>
              <a:cs typeface="Arial" charset="0"/>
            </a:rPr>
            <a:t>Aging in </a:t>
          </a:r>
          <a:r>
            <a:rPr lang="en-US" sz="3200" b="1" dirty="0" err="1" smtClean="0">
              <a:solidFill>
                <a:schemeClr val="tx1"/>
              </a:solidFill>
              <a:latin typeface="Arial" charset="0"/>
              <a:ea typeface="Arial" charset="0"/>
              <a:cs typeface="Arial" charset="0"/>
            </a:rPr>
            <a:t>CAMChem</a:t>
          </a:r>
          <a:r>
            <a:rPr lang="en-US" sz="3200" b="1" dirty="0" smtClean="0">
              <a:solidFill>
                <a:schemeClr val="tx1"/>
              </a:solidFill>
              <a:latin typeface="Arial" charset="0"/>
              <a:ea typeface="Arial" charset="0"/>
              <a:cs typeface="Arial" charset="0"/>
            </a:rPr>
            <a:t> and </a:t>
          </a:r>
          <a:r>
            <a:rPr lang="en-US" sz="3200" b="1" dirty="0" err="1" smtClean="0">
              <a:solidFill>
                <a:schemeClr val="tx1"/>
              </a:solidFill>
              <a:latin typeface="Arial" charset="0"/>
              <a:ea typeface="Arial" charset="0"/>
              <a:cs typeface="Arial" charset="0"/>
            </a:rPr>
            <a:t>PartMC</a:t>
          </a:r>
          <a:r>
            <a:rPr lang="en-US" sz="3200" b="1" dirty="0" smtClean="0">
              <a:solidFill>
                <a:schemeClr val="tx1"/>
              </a:solidFill>
              <a:latin typeface="Arial" charset="0"/>
              <a:ea typeface="Arial" charset="0"/>
              <a:cs typeface="Arial" charset="0"/>
            </a:rPr>
            <a:t> MOSAIC</a:t>
          </a:r>
          <a:endParaRPr lang="en-US" sz="3200" b="1" dirty="0">
            <a:solidFill>
              <a:schemeClr val="tx1"/>
            </a:solidFill>
            <a:latin typeface="Arial" charset="0"/>
            <a:ea typeface="Arial" charset="0"/>
            <a:cs typeface="Arial" charset="0"/>
          </a:endParaRPr>
        </a:p>
      </dgm:t>
    </dgm:pt>
    <dgm:pt modelId="{9EE5A2BE-33DA-4647-B0E2-EC9E0A4436E2}" type="parTrans" cxnId="{EA3742D8-8113-F540-AABD-FD8BE8EFEE49}">
      <dgm:prSet/>
      <dgm:spPr/>
      <dgm:t>
        <a:bodyPr/>
        <a:lstStyle/>
        <a:p>
          <a:endParaRPr lang="en-US"/>
        </a:p>
      </dgm:t>
    </dgm:pt>
    <dgm:pt modelId="{BAD7A0E0-FF8D-914A-9171-F9618A1393C6}" type="sibTrans" cxnId="{EA3742D8-8113-F540-AABD-FD8BE8EFEE49}">
      <dgm:prSet/>
      <dgm:spPr/>
      <dgm:t>
        <a:bodyPr/>
        <a:lstStyle/>
        <a:p>
          <a:endParaRPr lang="en-US"/>
        </a:p>
      </dgm:t>
    </dgm:pt>
    <dgm:pt modelId="{24191890-FE2F-A540-82B9-ACFA28A9552C}">
      <dgm:prSet phldrT="[Text]"/>
      <dgm:spPr/>
      <dgm:t>
        <a:bodyPr/>
        <a:lstStyle/>
        <a:p>
          <a:r>
            <a:rPr lang="en-US" dirty="0" err="1" smtClean="0"/>
            <a:t>CAMChem</a:t>
          </a:r>
          <a:r>
            <a:rPr lang="en-US" dirty="0" smtClean="0"/>
            <a:t> uses </a:t>
          </a:r>
          <a:r>
            <a:rPr lang="en-US" b="1" dirty="0" smtClean="0">
              <a:solidFill>
                <a:schemeClr val="tx1"/>
              </a:solidFill>
            </a:rPr>
            <a:t>mechanistic</a:t>
          </a:r>
          <a:r>
            <a:rPr lang="en-US" dirty="0" smtClean="0"/>
            <a:t> aging rates,</a:t>
          </a:r>
          <a:r>
            <a:rPr lang="en-US" baseline="0" dirty="0" smtClean="0"/>
            <a:t> </a:t>
          </a:r>
          <a:r>
            <a:rPr lang="en-US" dirty="0" smtClean="0"/>
            <a:t>very </a:t>
          </a:r>
          <a:r>
            <a:rPr lang="en-US" b="1" dirty="0" smtClean="0"/>
            <a:t>sensitive</a:t>
          </a:r>
          <a:r>
            <a:rPr lang="en-US" dirty="0" smtClean="0"/>
            <a:t> to the choices of assumed parameters. [3]</a:t>
          </a:r>
          <a:endParaRPr lang="en-US" dirty="0"/>
        </a:p>
      </dgm:t>
    </dgm:pt>
    <dgm:pt modelId="{A78DE8E0-452F-8743-A6BE-8523C2356307}" type="parTrans" cxnId="{63B6C9BB-847A-9241-9842-054B99913C94}">
      <dgm:prSet/>
      <dgm:spPr/>
      <dgm:t>
        <a:bodyPr/>
        <a:lstStyle/>
        <a:p>
          <a:endParaRPr lang="en-US"/>
        </a:p>
      </dgm:t>
    </dgm:pt>
    <dgm:pt modelId="{7A6F869E-1763-2045-9A84-1CF42ED975DA}" type="sibTrans" cxnId="{63B6C9BB-847A-9241-9842-054B99913C94}">
      <dgm:prSet/>
      <dgm:spPr/>
      <dgm:t>
        <a:bodyPr/>
        <a:lstStyle/>
        <a:p>
          <a:endParaRPr lang="en-US"/>
        </a:p>
      </dgm:t>
    </dgm:pt>
    <dgm:pt modelId="{3E6C7FC2-387D-CC4C-8E00-AD480A6FB7DC}">
      <dgm:prSet phldrT="[Text]"/>
      <dgm:spPr/>
      <dgm:t>
        <a:bodyPr/>
        <a:lstStyle/>
        <a:p>
          <a:r>
            <a:rPr lang="en-US" dirty="0" smtClean="0"/>
            <a:t>Particle resolved model (</a:t>
          </a:r>
          <a:r>
            <a:rPr lang="en-US" dirty="0" err="1" smtClean="0"/>
            <a:t>PartMC</a:t>
          </a:r>
          <a:r>
            <a:rPr lang="en-US" dirty="0" smtClean="0"/>
            <a:t>-MOSAIC)</a:t>
          </a:r>
          <a:r>
            <a:rPr lang="en-US" baseline="0" dirty="0" smtClean="0"/>
            <a:t> </a:t>
          </a:r>
          <a:r>
            <a:rPr lang="en-US" dirty="0" smtClean="0"/>
            <a:t>estimates BC aging timescales </a:t>
          </a:r>
          <a:r>
            <a:rPr lang="en-US" b="1" dirty="0" smtClean="0"/>
            <a:t>more precisely</a:t>
          </a:r>
          <a:r>
            <a:rPr lang="en-US" b="1" baseline="0" dirty="0" smtClean="0"/>
            <a:t> </a:t>
          </a:r>
          <a:r>
            <a:rPr lang="en-US" dirty="0" smtClean="0"/>
            <a:t>by tracing the mass and</a:t>
          </a:r>
          <a:r>
            <a:rPr lang="en-US" baseline="0" dirty="0" smtClean="0"/>
            <a:t> composition of </a:t>
          </a:r>
          <a:r>
            <a:rPr lang="en-US" dirty="0" smtClean="0"/>
            <a:t>individual particles. [4]</a:t>
          </a:r>
          <a:endParaRPr lang="en-US" dirty="0"/>
        </a:p>
      </dgm:t>
    </dgm:pt>
    <dgm:pt modelId="{E280ABC2-A97D-E04B-9ED7-2F6DC3C30C4B}" type="parTrans" cxnId="{BAA9C03B-2EB6-DE49-8E18-9BB5B7156CF0}">
      <dgm:prSet/>
      <dgm:spPr/>
      <dgm:t>
        <a:bodyPr/>
        <a:lstStyle/>
        <a:p>
          <a:endParaRPr lang="en-US"/>
        </a:p>
      </dgm:t>
    </dgm:pt>
    <dgm:pt modelId="{EF24994D-1722-E34F-B587-70E137C1FB98}" type="sibTrans" cxnId="{BAA9C03B-2EB6-DE49-8E18-9BB5B7156CF0}">
      <dgm:prSet/>
      <dgm:spPr/>
      <dgm:t>
        <a:bodyPr/>
        <a:lstStyle/>
        <a:p>
          <a:endParaRPr lang="en-US"/>
        </a:p>
      </dgm:t>
    </dgm:pt>
    <dgm:pt modelId="{2F422452-41FC-B644-B7F6-6124EE487426}">
      <dgm:prSet phldrT="[Text]"/>
      <dgm:spPr/>
      <dgm:t>
        <a:bodyPr/>
        <a:lstStyle/>
        <a:p>
          <a:r>
            <a:rPr lang="en-US" dirty="0" err="1" smtClean="0"/>
            <a:t>PartMC</a:t>
          </a:r>
          <a:r>
            <a:rPr lang="en-US" dirty="0" smtClean="0"/>
            <a:t>-MOSIAC </a:t>
          </a:r>
          <a:r>
            <a:rPr lang="en-US" b="1" dirty="0" smtClean="0"/>
            <a:t>parameterization of BC’s aging </a:t>
          </a:r>
          <a:r>
            <a:rPr lang="en-US" dirty="0" smtClean="0"/>
            <a:t>can be applied to the </a:t>
          </a:r>
          <a:r>
            <a:rPr lang="en-US" b="1" dirty="0" smtClean="0"/>
            <a:t>output of </a:t>
          </a:r>
          <a:r>
            <a:rPr lang="en-US" b="1" dirty="0" err="1" smtClean="0"/>
            <a:t>CAMChem</a:t>
          </a:r>
          <a:r>
            <a:rPr lang="en-US" b="1" baseline="0" dirty="0" smtClean="0"/>
            <a:t> model </a:t>
          </a:r>
          <a:r>
            <a:rPr lang="en-US" dirty="0" smtClean="0"/>
            <a:t>to assess the accuracy of</a:t>
          </a:r>
          <a:r>
            <a:rPr lang="en-US" baseline="0" dirty="0" smtClean="0"/>
            <a:t> its </a:t>
          </a:r>
          <a:r>
            <a:rPr lang="en-US" dirty="0" smtClean="0"/>
            <a:t>aging criterion. [2]</a:t>
          </a:r>
          <a:endParaRPr lang="en-US" dirty="0"/>
        </a:p>
      </dgm:t>
    </dgm:pt>
    <dgm:pt modelId="{2F8DB05A-946E-4146-AA6D-AFE28CD50133}" type="parTrans" cxnId="{E72E2073-8152-604B-81D8-3AA3A4BEEE89}">
      <dgm:prSet/>
      <dgm:spPr/>
      <dgm:t>
        <a:bodyPr/>
        <a:lstStyle/>
        <a:p>
          <a:endParaRPr lang="en-US"/>
        </a:p>
      </dgm:t>
    </dgm:pt>
    <dgm:pt modelId="{7E51BF96-CE5B-C844-99E0-01D37FF5EFF7}" type="sibTrans" cxnId="{E72E2073-8152-604B-81D8-3AA3A4BEEE89}">
      <dgm:prSet/>
      <dgm:spPr/>
      <dgm:t>
        <a:bodyPr/>
        <a:lstStyle/>
        <a:p>
          <a:endParaRPr lang="en-US"/>
        </a:p>
      </dgm:t>
    </dgm:pt>
    <dgm:pt modelId="{FEE9BDF1-02CA-D644-9049-B0014EE793A1}" type="pres">
      <dgm:prSet presAssocID="{CDB5D2CA-B787-6649-A7B3-2DD9E2C94C41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CD121664-B87B-D647-A9B4-4683914D4F34}" type="pres">
      <dgm:prSet presAssocID="{A0263D00-934A-E543-9E38-D083CA80995E}" presName="root" presStyleCnt="0"/>
      <dgm:spPr/>
    </dgm:pt>
    <dgm:pt modelId="{281F30CA-C655-4948-B85C-F4BDCA785128}" type="pres">
      <dgm:prSet presAssocID="{A0263D00-934A-E543-9E38-D083CA80995E}" presName="rootComposite" presStyleCnt="0"/>
      <dgm:spPr/>
    </dgm:pt>
    <dgm:pt modelId="{587175CC-D5FA-2045-BCB0-E9F19AAAB2FE}" type="pres">
      <dgm:prSet presAssocID="{A0263D00-934A-E543-9E38-D083CA80995E}" presName="rootText" presStyleLbl="node1" presStyleIdx="0" presStyleCnt="1" custScaleX="250673" custScaleY="41508"/>
      <dgm:spPr/>
      <dgm:t>
        <a:bodyPr/>
        <a:lstStyle/>
        <a:p>
          <a:endParaRPr lang="en-US"/>
        </a:p>
      </dgm:t>
    </dgm:pt>
    <dgm:pt modelId="{3337362B-83CC-6F48-B5BC-39063F693754}" type="pres">
      <dgm:prSet presAssocID="{A0263D00-934A-E543-9E38-D083CA80995E}" presName="rootConnector" presStyleLbl="node1" presStyleIdx="0" presStyleCnt="1"/>
      <dgm:spPr/>
      <dgm:t>
        <a:bodyPr/>
        <a:lstStyle/>
        <a:p>
          <a:endParaRPr lang="en-US"/>
        </a:p>
      </dgm:t>
    </dgm:pt>
    <dgm:pt modelId="{4DB26591-3BBA-2F4E-984E-D6F5F411DF6D}" type="pres">
      <dgm:prSet presAssocID="{A0263D00-934A-E543-9E38-D083CA80995E}" presName="childShape" presStyleCnt="0"/>
      <dgm:spPr/>
    </dgm:pt>
    <dgm:pt modelId="{38505F6F-681D-9545-A345-32BCB6B0B41D}" type="pres">
      <dgm:prSet presAssocID="{A78DE8E0-452F-8743-A6BE-8523C2356307}" presName="Name13" presStyleLbl="parChTrans1D2" presStyleIdx="0" presStyleCnt="3"/>
      <dgm:spPr/>
      <dgm:t>
        <a:bodyPr/>
        <a:lstStyle/>
        <a:p>
          <a:endParaRPr lang="en-US"/>
        </a:p>
      </dgm:t>
    </dgm:pt>
    <dgm:pt modelId="{13F05DA4-A494-0047-8EA2-1EA48F697579}" type="pres">
      <dgm:prSet presAssocID="{24191890-FE2F-A540-82B9-ACFA28A9552C}" presName="childText" presStyleLbl="bgAcc1" presStyleIdx="0" presStyleCnt="3" custScaleX="247443" custScaleY="7751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659A6AF-33D7-5948-AEB5-9C928231F03B}" type="pres">
      <dgm:prSet presAssocID="{E280ABC2-A97D-E04B-9ED7-2F6DC3C30C4B}" presName="Name13" presStyleLbl="parChTrans1D2" presStyleIdx="1" presStyleCnt="3"/>
      <dgm:spPr/>
      <dgm:t>
        <a:bodyPr/>
        <a:lstStyle/>
        <a:p>
          <a:endParaRPr lang="en-US"/>
        </a:p>
      </dgm:t>
    </dgm:pt>
    <dgm:pt modelId="{10F59B42-D1C3-FB40-AF52-0D979E2F9CF6}" type="pres">
      <dgm:prSet presAssocID="{3E6C7FC2-387D-CC4C-8E00-AD480A6FB7DC}" presName="childText" presStyleLbl="bgAcc1" presStyleIdx="1" presStyleCnt="3" custScaleX="248757" custScaleY="7897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B67A272-6A66-5244-95DC-713F7333D3D8}" type="pres">
      <dgm:prSet presAssocID="{2F8DB05A-946E-4146-AA6D-AFE28CD50133}" presName="Name13" presStyleLbl="parChTrans1D2" presStyleIdx="2" presStyleCnt="3"/>
      <dgm:spPr/>
      <dgm:t>
        <a:bodyPr/>
        <a:lstStyle/>
        <a:p>
          <a:endParaRPr lang="en-US"/>
        </a:p>
      </dgm:t>
    </dgm:pt>
    <dgm:pt modelId="{59EA1C72-A6A8-1345-B99F-222544D482E1}" type="pres">
      <dgm:prSet presAssocID="{2F422452-41FC-B644-B7F6-6124EE487426}" presName="childText" presStyleLbl="bgAcc1" presStyleIdx="2" presStyleCnt="3" custScaleX="248371" custScaleY="7562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E5B9D31-CD19-B043-B549-110E4D91832D}" type="presOf" srcId="{A0263D00-934A-E543-9E38-D083CA80995E}" destId="{587175CC-D5FA-2045-BCB0-E9F19AAAB2FE}" srcOrd="0" destOrd="0" presId="urn:microsoft.com/office/officeart/2005/8/layout/hierarchy3"/>
    <dgm:cxn modelId="{F5510D4D-5ECD-A64E-8FA3-08ACBB6F9287}" type="presOf" srcId="{CDB5D2CA-B787-6649-A7B3-2DD9E2C94C41}" destId="{FEE9BDF1-02CA-D644-9049-B0014EE793A1}" srcOrd="0" destOrd="0" presId="urn:microsoft.com/office/officeart/2005/8/layout/hierarchy3"/>
    <dgm:cxn modelId="{61A0D086-47C1-684A-BCF4-7CB64394F68B}" type="presOf" srcId="{2F422452-41FC-B644-B7F6-6124EE487426}" destId="{59EA1C72-A6A8-1345-B99F-222544D482E1}" srcOrd="0" destOrd="0" presId="urn:microsoft.com/office/officeart/2005/8/layout/hierarchy3"/>
    <dgm:cxn modelId="{7EE3CD31-3900-7849-A52A-AE9E5677CF6A}" type="presOf" srcId="{A0263D00-934A-E543-9E38-D083CA80995E}" destId="{3337362B-83CC-6F48-B5BC-39063F693754}" srcOrd="1" destOrd="0" presId="urn:microsoft.com/office/officeart/2005/8/layout/hierarchy3"/>
    <dgm:cxn modelId="{0532B502-8594-7647-B076-D2BF4F53BD8C}" type="presOf" srcId="{E280ABC2-A97D-E04B-9ED7-2F6DC3C30C4B}" destId="{6659A6AF-33D7-5948-AEB5-9C928231F03B}" srcOrd="0" destOrd="0" presId="urn:microsoft.com/office/officeart/2005/8/layout/hierarchy3"/>
    <dgm:cxn modelId="{5BEB5238-A4FF-F441-9C6D-85170DE64B01}" type="presOf" srcId="{3E6C7FC2-387D-CC4C-8E00-AD480A6FB7DC}" destId="{10F59B42-D1C3-FB40-AF52-0D979E2F9CF6}" srcOrd="0" destOrd="0" presId="urn:microsoft.com/office/officeart/2005/8/layout/hierarchy3"/>
    <dgm:cxn modelId="{BB53DE23-18D4-4C43-B52B-FA829E809075}" type="presOf" srcId="{24191890-FE2F-A540-82B9-ACFA28A9552C}" destId="{13F05DA4-A494-0047-8EA2-1EA48F697579}" srcOrd="0" destOrd="0" presId="urn:microsoft.com/office/officeart/2005/8/layout/hierarchy3"/>
    <dgm:cxn modelId="{E72E2073-8152-604B-81D8-3AA3A4BEEE89}" srcId="{A0263D00-934A-E543-9E38-D083CA80995E}" destId="{2F422452-41FC-B644-B7F6-6124EE487426}" srcOrd="2" destOrd="0" parTransId="{2F8DB05A-946E-4146-AA6D-AFE28CD50133}" sibTransId="{7E51BF96-CE5B-C844-99E0-01D37FF5EFF7}"/>
    <dgm:cxn modelId="{63B6C9BB-847A-9241-9842-054B99913C94}" srcId="{A0263D00-934A-E543-9E38-D083CA80995E}" destId="{24191890-FE2F-A540-82B9-ACFA28A9552C}" srcOrd="0" destOrd="0" parTransId="{A78DE8E0-452F-8743-A6BE-8523C2356307}" sibTransId="{7A6F869E-1763-2045-9A84-1CF42ED975DA}"/>
    <dgm:cxn modelId="{EA3742D8-8113-F540-AABD-FD8BE8EFEE49}" srcId="{CDB5D2CA-B787-6649-A7B3-2DD9E2C94C41}" destId="{A0263D00-934A-E543-9E38-D083CA80995E}" srcOrd="0" destOrd="0" parTransId="{9EE5A2BE-33DA-4647-B0E2-EC9E0A4436E2}" sibTransId="{BAD7A0E0-FF8D-914A-9171-F9618A1393C6}"/>
    <dgm:cxn modelId="{BAA9C03B-2EB6-DE49-8E18-9BB5B7156CF0}" srcId="{A0263D00-934A-E543-9E38-D083CA80995E}" destId="{3E6C7FC2-387D-CC4C-8E00-AD480A6FB7DC}" srcOrd="1" destOrd="0" parTransId="{E280ABC2-A97D-E04B-9ED7-2F6DC3C30C4B}" sibTransId="{EF24994D-1722-E34F-B587-70E137C1FB98}"/>
    <dgm:cxn modelId="{826E602B-9721-9148-9AC1-216CDD12DA92}" type="presOf" srcId="{A78DE8E0-452F-8743-A6BE-8523C2356307}" destId="{38505F6F-681D-9545-A345-32BCB6B0B41D}" srcOrd="0" destOrd="0" presId="urn:microsoft.com/office/officeart/2005/8/layout/hierarchy3"/>
    <dgm:cxn modelId="{B0745B27-5529-744A-8D78-8B33EC8D704C}" type="presOf" srcId="{2F8DB05A-946E-4146-AA6D-AFE28CD50133}" destId="{DB67A272-6A66-5244-95DC-713F7333D3D8}" srcOrd="0" destOrd="0" presId="urn:microsoft.com/office/officeart/2005/8/layout/hierarchy3"/>
    <dgm:cxn modelId="{BA417114-C9A5-A44E-9E83-FE45FBA2449E}" type="presParOf" srcId="{FEE9BDF1-02CA-D644-9049-B0014EE793A1}" destId="{CD121664-B87B-D647-A9B4-4683914D4F34}" srcOrd="0" destOrd="0" presId="urn:microsoft.com/office/officeart/2005/8/layout/hierarchy3"/>
    <dgm:cxn modelId="{30035264-81C8-5A44-87FF-A2E795B75F94}" type="presParOf" srcId="{CD121664-B87B-D647-A9B4-4683914D4F34}" destId="{281F30CA-C655-4948-B85C-F4BDCA785128}" srcOrd="0" destOrd="0" presId="urn:microsoft.com/office/officeart/2005/8/layout/hierarchy3"/>
    <dgm:cxn modelId="{8A68E616-6CAF-1145-933F-A98E54DC9198}" type="presParOf" srcId="{281F30CA-C655-4948-B85C-F4BDCA785128}" destId="{587175CC-D5FA-2045-BCB0-E9F19AAAB2FE}" srcOrd="0" destOrd="0" presId="urn:microsoft.com/office/officeart/2005/8/layout/hierarchy3"/>
    <dgm:cxn modelId="{462F9A2A-CDF2-4048-A6F8-380890A52BDA}" type="presParOf" srcId="{281F30CA-C655-4948-B85C-F4BDCA785128}" destId="{3337362B-83CC-6F48-B5BC-39063F693754}" srcOrd="1" destOrd="0" presId="urn:microsoft.com/office/officeart/2005/8/layout/hierarchy3"/>
    <dgm:cxn modelId="{5355ED66-5EC8-CF46-B23A-BE03880BF212}" type="presParOf" srcId="{CD121664-B87B-D647-A9B4-4683914D4F34}" destId="{4DB26591-3BBA-2F4E-984E-D6F5F411DF6D}" srcOrd="1" destOrd="0" presId="urn:microsoft.com/office/officeart/2005/8/layout/hierarchy3"/>
    <dgm:cxn modelId="{09C1C2E5-2A08-1F4C-B75D-18C33AC00CC1}" type="presParOf" srcId="{4DB26591-3BBA-2F4E-984E-D6F5F411DF6D}" destId="{38505F6F-681D-9545-A345-32BCB6B0B41D}" srcOrd="0" destOrd="0" presId="urn:microsoft.com/office/officeart/2005/8/layout/hierarchy3"/>
    <dgm:cxn modelId="{DC2B1E16-BAE1-174C-BB0C-D4FFDE4CEE8B}" type="presParOf" srcId="{4DB26591-3BBA-2F4E-984E-D6F5F411DF6D}" destId="{13F05DA4-A494-0047-8EA2-1EA48F697579}" srcOrd="1" destOrd="0" presId="urn:microsoft.com/office/officeart/2005/8/layout/hierarchy3"/>
    <dgm:cxn modelId="{45C47E6E-F329-044D-A498-D8287A5D816E}" type="presParOf" srcId="{4DB26591-3BBA-2F4E-984E-D6F5F411DF6D}" destId="{6659A6AF-33D7-5948-AEB5-9C928231F03B}" srcOrd="2" destOrd="0" presId="urn:microsoft.com/office/officeart/2005/8/layout/hierarchy3"/>
    <dgm:cxn modelId="{5418DA26-6DDE-254A-B51A-F8EBCD934684}" type="presParOf" srcId="{4DB26591-3BBA-2F4E-984E-D6F5F411DF6D}" destId="{10F59B42-D1C3-FB40-AF52-0D979E2F9CF6}" srcOrd="3" destOrd="0" presId="urn:microsoft.com/office/officeart/2005/8/layout/hierarchy3"/>
    <dgm:cxn modelId="{DEFC9256-C26D-2C42-8A7C-265AEF025B82}" type="presParOf" srcId="{4DB26591-3BBA-2F4E-984E-D6F5F411DF6D}" destId="{DB67A272-6A66-5244-95DC-713F7333D3D8}" srcOrd="4" destOrd="0" presId="urn:microsoft.com/office/officeart/2005/8/layout/hierarchy3"/>
    <dgm:cxn modelId="{5C815525-A4BC-0043-808B-7BCDFC969F10}" type="presParOf" srcId="{4DB26591-3BBA-2F4E-984E-D6F5F411DF6D}" destId="{59EA1C72-A6A8-1345-B99F-222544D482E1}" srcOrd="5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23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A89BF1-EE9D-4F46-9020-1C472AA78361}">
      <dsp:nvSpPr>
        <dsp:cNvPr id="0" name=""/>
        <dsp:cNvSpPr/>
      </dsp:nvSpPr>
      <dsp:spPr>
        <a:xfrm>
          <a:off x="79929" y="-178240"/>
          <a:ext cx="7908815" cy="2939015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000" b="-2000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C9DCDBE7-1C21-9B4F-B34B-FC33DB46535B}">
      <dsp:nvSpPr>
        <dsp:cNvPr id="0" name=""/>
        <dsp:cNvSpPr/>
      </dsp:nvSpPr>
      <dsp:spPr>
        <a:xfrm>
          <a:off x="1265892" y="1513873"/>
          <a:ext cx="8209871" cy="222605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lumMod val="40000"/>
                <a:lumOff val="60000"/>
                <a:alpha val="0"/>
              </a:schemeClr>
            </a:gs>
            <a:gs pos="50000">
              <a:schemeClr val="accent2">
                <a:lumMod val="40000"/>
                <a:lumOff val="60000"/>
                <a:alpha val="48000"/>
              </a:schemeClr>
            </a:gs>
            <a:gs pos="100000">
              <a:schemeClr val="accent6">
                <a:lumMod val="60000"/>
                <a:lumOff val="40000"/>
              </a:schemeClr>
            </a:gs>
          </a:gsLst>
          <a:lin ang="5400000" scaled="0"/>
        </a:gradFill>
        <a:ln w="28575"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lvl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b="1" kern="1200" dirty="0" smtClean="0">
              <a:solidFill>
                <a:schemeClr val="tx1"/>
              </a:solidFill>
            </a:rPr>
            <a:t>The</a:t>
          </a:r>
          <a:r>
            <a:rPr lang="en-US" sz="3100" b="1" kern="1200" baseline="0" dirty="0" smtClean="0">
              <a:solidFill>
                <a:schemeClr val="tx1"/>
              </a:solidFill>
            </a:rPr>
            <a:t> </a:t>
          </a:r>
          <a:r>
            <a:rPr lang="en-US" sz="3100" b="1" kern="1200" dirty="0" smtClean="0">
              <a:solidFill>
                <a:schemeClr val="tx1"/>
              </a:solidFill>
            </a:rPr>
            <a:t>‘aging’ process of black</a:t>
          </a:r>
          <a:r>
            <a:rPr lang="en-US" sz="3100" b="1" kern="1200" baseline="0" dirty="0" smtClean="0">
              <a:solidFill>
                <a:schemeClr val="tx1"/>
              </a:solidFill>
            </a:rPr>
            <a:t> carbon (BC)</a:t>
          </a:r>
          <a:endParaRPr lang="en-US" sz="3100" b="1" kern="1200" dirty="0">
            <a:solidFill>
              <a:schemeClr val="tx1"/>
            </a:solidFill>
          </a:endParaRP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smtClean="0">
              <a:solidFill>
                <a:schemeClr val="tx1"/>
              </a:solidFill>
            </a:rPr>
            <a:t>Conversion of fresh, hydrophobic black carbon into aged, hydrophilic black carbon.</a:t>
          </a:r>
          <a:endParaRPr lang="en-US" sz="2400" kern="1200" dirty="0">
            <a:solidFill>
              <a:schemeClr val="tx1"/>
            </a:solidFill>
          </a:endParaRP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smtClean="0">
              <a:solidFill>
                <a:schemeClr val="tx1"/>
              </a:solidFill>
            </a:rPr>
            <a:t>Directly contributing to CCN activation and wet removal. </a:t>
          </a:r>
          <a:endParaRPr lang="en-US" sz="2400" kern="1200" dirty="0">
            <a:solidFill>
              <a:schemeClr val="tx1"/>
            </a:solidFill>
          </a:endParaRPr>
        </a:p>
      </dsp:txBody>
      <dsp:txXfrm>
        <a:off x="1331091" y="1579072"/>
        <a:ext cx="8079473" cy="209565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7175CC-D5FA-2045-BCB0-E9F19AAAB2FE}">
      <dsp:nvSpPr>
        <dsp:cNvPr id="0" name=""/>
        <dsp:cNvSpPr/>
      </dsp:nvSpPr>
      <dsp:spPr>
        <a:xfrm>
          <a:off x="433982" y="6671"/>
          <a:ext cx="6950417" cy="770561"/>
        </a:xfrm>
        <a:prstGeom prst="roundRect">
          <a:avLst>
            <a:gd name="adj" fmla="val 10000"/>
          </a:avLst>
        </a:prstGeom>
        <a:solidFill>
          <a:schemeClr val="accent6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40640" rIns="60960" bIns="4064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b="1" kern="1200" dirty="0" smtClean="0">
              <a:solidFill>
                <a:schemeClr val="tx1"/>
              </a:solidFill>
              <a:latin typeface="Arial" charset="0"/>
              <a:ea typeface="Arial" charset="0"/>
              <a:cs typeface="Arial" charset="0"/>
            </a:rPr>
            <a:t>BC Climate Effect</a:t>
          </a:r>
          <a:endParaRPr lang="en-US" sz="3200" b="1" kern="1200" dirty="0">
            <a:solidFill>
              <a:schemeClr val="tx1"/>
            </a:solidFill>
            <a:latin typeface="Arial" charset="0"/>
            <a:ea typeface="Arial" charset="0"/>
            <a:cs typeface="Arial" charset="0"/>
          </a:endParaRPr>
        </a:p>
      </dsp:txBody>
      <dsp:txXfrm>
        <a:off x="456551" y="29240"/>
        <a:ext cx="6905279" cy="725423"/>
      </dsp:txXfrm>
    </dsp:sp>
    <dsp:sp modelId="{DD56AEF5-5ACC-5C47-B7D1-124ABCABA067}">
      <dsp:nvSpPr>
        <dsp:cNvPr id="0" name=""/>
        <dsp:cNvSpPr/>
      </dsp:nvSpPr>
      <dsp:spPr>
        <a:xfrm>
          <a:off x="1129024" y="777232"/>
          <a:ext cx="867443" cy="98439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84399"/>
              </a:lnTo>
              <a:lnTo>
                <a:pt x="867443" y="984399"/>
              </a:lnTo>
            </a:path>
          </a:pathLst>
        </a:custGeom>
        <a:noFill/>
        <a:ln w="25400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E8BE501-7011-9146-BF75-545C619BD038}">
      <dsp:nvSpPr>
        <dsp:cNvPr id="0" name=""/>
        <dsp:cNvSpPr/>
      </dsp:nvSpPr>
      <dsp:spPr>
        <a:xfrm>
          <a:off x="1996468" y="1038060"/>
          <a:ext cx="7959941" cy="144714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BC strongly absorbs visible light, ranked as the 2</a:t>
          </a:r>
          <a:r>
            <a:rPr lang="en-US" sz="2600" kern="1200" baseline="30000" dirty="0" smtClean="0"/>
            <a:t>nd</a:t>
          </a:r>
          <a:r>
            <a:rPr lang="en-US" sz="2600" kern="1200" dirty="0" smtClean="0"/>
            <a:t> largest anthropogenic warming agent (1.1 W/m</a:t>
          </a:r>
          <a:r>
            <a:rPr lang="en-US" sz="2600" kern="1200" baseline="30000" dirty="0" smtClean="0"/>
            <a:t>2</a:t>
          </a:r>
          <a:r>
            <a:rPr lang="en-US" sz="2600" kern="1200" dirty="0" smtClean="0"/>
            <a:t>) after CO</a:t>
          </a:r>
          <a:r>
            <a:rPr lang="en-US" sz="2600" kern="1200" baseline="-25000" dirty="0" smtClean="0"/>
            <a:t>2</a:t>
          </a:r>
          <a:r>
            <a:rPr lang="en-US" sz="2600" kern="1200" baseline="30000" dirty="0" smtClean="0"/>
            <a:t> </a:t>
          </a:r>
          <a:r>
            <a:rPr lang="en-US" sz="2600" kern="1200" dirty="0" smtClean="0"/>
            <a:t>(1.6 W/m</a:t>
          </a:r>
          <a:r>
            <a:rPr lang="en-US" sz="2600" kern="1200" baseline="30000" dirty="0" smtClean="0"/>
            <a:t>2</a:t>
          </a:r>
          <a:r>
            <a:rPr lang="en-US" sz="2600" kern="1200" baseline="0" dirty="0" smtClean="0"/>
            <a:t>). [1]</a:t>
          </a:r>
          <a:endParaRPr lang="en-US" sz="2600" kern="1200" dirty="0"/>
        </a:p>
      </dsp:txBody>
      <dsp:txXfrm>
        <a:off x="2038853" y="1080445"/>
        <a:ext cx="7875171" cy="1362371"/>
      </dsp:txXfrm>
    </dsp:sp>
    <dsp:sp modelId="{FA5FA4DB-F75A-D04D-BBF7-9A90BC0D128C}">
      <dsp:nvSpPr>
        <dsp:cNvPr id="0" name=""/>
        <dsp:cNvSpPr/>
      </dsp:nvSpPr>
      <dsp:spPr>
        <a:xfrm>
          <a:off x="1129024" y="777232"/>
          <a:ext cx="867443" cy="268939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89395"/>
              </a:lnTo>
              <a:lnTo>
                <a:pt x="867443" y="2689395"/>
              </a:lnTo>
            </a:path>
          </a:pathLst>
        </a:custGeom>
        <a:noFill/>
        <a:ln w="25400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51B9742-DAE1-6445-BA08-7B736A0DDF52}">
      <dsp:nvSpPr>
        <dsp:cNvPr id="0" name=""/>
        <dsp:cNvSpPr/>
      </dsp:nvSpPr>
      <dsp:spPr>
        <a:xfrm>
          <a:off x="1996468" y="2750174"/>
          <a:ext cx="7933452" cy="143290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alpha val="90000"/>
              <a:hueOff val="0"/>
              <a:satOff val="0"/>
              <a:lumOff val="0"/>
              <a:alphaOff val="-2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b="1" kern="1200" dirty="0" smtClean="0"/>
            <a:t>Large uncertainties </a:t>
          </a:r>
          <a:r>
            <a:rPr lang="en-US" sz="2600" kern="1200" dirty="0" smtClean="0"/>
            <a:t>(0.17 to 2.1 W/m</a:t>
          </a:r>
          <a:r>
            <a:rPr lang="en-US" sz="2600" kern="1200" baseline="30000" dirty="0" smtClean="0"/>
            <a:t>2</a:t>
          </a:r>
          <a:r>
            <a:rPr lang="en-US" sz="2600" kern="1200" dirty="0" smtClean="0"/>
            <a:t>)</a:t>
          </a:r>
          <a:r>
            <a:rPr lang="en-US" sz="2600" kern="1200" baseline="0" dirty="0" smtClean="0"/>
            <a:t> exist </a:t>
          </a:r>
          <a:r>
            <a:rPr lang="en-US" sz="2600" kern="1200" dirty="0" smtClean="0"/>
            <a:t>in climate models. [1]</a:t>
          </a:r>
          <a:endParaRPr lang="en-US" sz="2600" kern="1200" dirty="0"/>
        </a:p>
      </dsp:txBody>
      <dsp:txXfrm>
        <a:off x="2038436" y="2792142"/>
        <a:ext cx="7849516" cy="1348971"/>
      </dsp:txXfrm>
    </dsp:sp>
    <dsp:sp modelId="{72040C19-05FB-FD4B-A333-542FAAC62A96}">
      <dsp:nvSpPr>
        <dsp:cNvPr id="0" name=""/>
        <dsp:cNvSpPr/>
      </dsp:nvSpPr>
      <dsp:spPr>
        <a:xfrm>
          <a:off x="1129024" y="777232"/>
          <a:ext cx="867443" cy="438415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384159"/>
              </a:lnTo>
              <a:lnTo>
                <a:pt x="867443" y="4384159"/>
              </a:lnTo>
            </a:path>
          </a:pathLst>
        </a:custGeom>
        <a:noFill/>
        <a:ln w="25400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ED6D0A7-999E-6947-9529-FF328DAE2CEA}">
      <dsp:nvSpPr>
        <dsp:cNvPr id="0" name=""/>
        <dsp:cNvSpPr/>
      </dsp:nvSpPr>
      <dsp:spPr>
        <a:xfrm>
          <a:off x="1996468" y="4448054"/>
          <a:ext cx="7946171" cy="142667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DE6225">
              <a:alpha val="5000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Limited understanding</a:t>
          </a:r>
          <a:r>
            <a:rPr lang="en-US" sz="2600" kern="1200" baseline="0" dirty="0" smtClean="0"/>
            <a:t> of </a:t>
          </a:r>
          <a:r>
            <a:rPr lang="en-US" sz="2600" kern="1200" dirty="0" smtClean="0"/>
            <a:t>aging is one </a:t>
          </a:r>
          <a:r>
            <a:rPr lang="en-US" sz="2600" b="1" kern="1200" dirty="0" smtClean="0"/>
            <a:t>key contribution </a:t>
          </a:r>
          <a:r>
            <a:rPr lang="en-US" sz="2600" kern="1200" dirty="0" smtClean="0"/>
            <a:t>to the uncertainties of estimating</a:t>
          </a:r>
          <a:r>
            <a:rPr lang="en-US" sz="2600" kern="1200" baseline="0" dirty="0" smtClean="0"/>
            <a:t> </a:t>
          </a:r>
          <a:r>
            <a:rPr lang="en-US" sz="2600" kern="1200" dirty="0" smtClean="0"/>
            <a:t>BC burden and climate effect. </a:t>
          </a:r>
          <a:endParaRPr lang="en-US" sz="2600" kern="1200" dirty="0"/>
        </a:p>
      </dsp:txBody>
      <dsp:txXfrm>
        <a:off x="2038254" y="4489840"/>
        <a:ext cx="7862599" cy="134310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7175CC-D5FA-2045-BCB0-E9F19AAAB2FE}">
      <dsp:nvSpPr>
        <dsp:cNvPr id="0" name=""/>
        <dsp:cNvSpPr/>
      </dsp:nvSpPr>
      <dsp:spPr>
        <a:xfrm>
          <a:off x="3" y="49580"/>
          <a:ext cx="9589464" cy="793941"/>
        </a:xfrm>
        <a:prstGeom prst="roundRect">
          <a:avLst>
            <a:gd name="adj" fmla="val 10000"/>
          </a:avLst>
        </a:prstGeom>
        <a:solidFill>
          <a:schemeClr val="accent6">
            <a:lumMod val="60000"/>
            <a:lumOff val="40000"/>
            <a:alpha val="9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40640" rIns="60960" bIns="4064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b="1" kern="1200" dirty="0" smtClean="0">
              <a:solidFill>
                <a:schemeClr val="tx1"/>
              </a:solidFill>
              <a:latin typeface="Arial" charset="0"/>
              <a:ea typeface="Arial" charset="0"/>
              <a:cs typeface="Arial" charset="0"/>
            </a:rPr>
            <a:t>Goal:</a:t>
          </a:r>
          <a:r>
            <a:rPr lang="en-US" sz="3200" b="1" kern="1200" baseline="0" dirty="0" smtClean="0">
              <a:solidFill>
                <a:schemeClr val="tx1"/>
              </a:solidFill>
              <a:latin typeface="Arial" charset="0"/>
              <a:ea typeface="Arial" charset="0"/>
              <a:cs typeface="Arial" charset="0"/>
            </a:rPr>
            <a:t> </a:t>
          </a:r>
          <a:r>
            <a:rPr lang="en-US" sz="3200" b="1" kern="1200" dirty="0" smtClean="0">
              <a:solidFill>
                <a:schemeClr val="tx1"/>
              </a:solidFill>
              <a:latin typeface="Arial" charset="0"/>
              <a:ea typeface="Arial" charset="0"/>
              <a:cs typeface="Arial" charset="0"/>
            </a:rPr>
            <a:t>Aging in </a:t>
          </a:r>
          <a:r>
            <a:rPr lang="en-US" sz="3200" b="1" kern="1200" dirty="0" err="1" smtClean="0">
              <a:solidFill>
                <a:schemeClr val="tx1"/>
              </a:solidFill>
              <a:latin typeface="Arial" charset="0"/>
              <a:ea typeface="Arial" charset="0"/>
              <a:cs typeface="Arial" charset="0"/>
            </a:rPr>
            <a:t>CAMChem</a:t>
          </a:r>
          <a:r>
            <a:rPr lang="en-US" sz="3200" b="1" kern="1200" dirty="0" smtClean="0">
              <a:solidFill>
                <a:schemeClr val="tx1"/>
              </a:solidFill>
              <a:latin typeface="Arial" charset="0"/>
              <a:ea typeface="Arial" charset="0"/>
              <a:cs typeface="Arial" charset="0"/>
            </a:rPr>
            <a:t> and </a:t>
          </a:r>
          <a:r>
            <a:rPr lang="en-US" sz="3200" b="1" kern="1200" dirty="0" err="1" smtClean="0">
              <a:solidFill>
                <a:schemeClr val="tx1"/>
              </a:solidFill>
              <a:latin typeface="Arial" charset="0"/>
              <a:ea typeface="Arial" charset="0"/>
              <a:cs typeface="Arial" charset="0"/>
            </a:rPr>
            <a:t>PartMC</a:t>
          </a:r>
          <a:r>
            <a:rPr lang="en-US" sz="3200" b="1" kern="1200" dirty="0" smtClean="0">
              <a:solidFill>
                <a:schemeClr val="tx1"/>
              </a:solidFill>
              <a:latin typeface="Arial" charset="0"/>
              <a:ea typeface="Arial" charset="0"/>
              <a:cs typeface="Arial" charset="0"/>
            </a:rPr>
            <a:t> MOSAIC</a:t>
          </a:r>
          <a:endParaRPr lang="en-US" sz="3200" b="1" kern="1200" dirty="0">
            <a:solidFill>
              <a:schemeClr val="tx1"/>
            </a:solidFill>
            <a:latin typeface="Arial" charset="0"/>
            <a:ea typeface="Arial" charset="0"/>
            <a:cs typeface="Arial" charset="0"/>
          </a:endParaRPr>
        </a:p>
      </dsp:txBody>
      <dsp:txXfrm>
        <a:off x="23257" y="72834"/>
        <a:ext cx="9542956" cy="747433"/>
      </dsp:txXfrm>
    </dsp:sp>
    <dsp:sp modelId="{38505F6F-681D-9545-A345-32BCB6B0B41D}">
      <dsp:nvSpPr>
        <dsp:cNvPr id="0" name=""/>
        <dsp:cNvSpPr/>
      </dsp:nvSpPr>
      <dsp:spPr>
        <a:xfrm>
          <a:off x="958950" y="843522"/>
          <a:ext cx="958946" cy="121952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19527"/>
              </a:lnTo>
              <a:lnTo>
                <a:pt x="958946" y="1219527"/>
              </a:lnTo>
            </a:path>
          </a:pathLst>
        </a:custGeom>
        <a:noFill/>
        <a:ln w="25400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3F05DA4-A494-0047-8EA2-1EA48F697579}">
      <dsp:nvSpPr>
        <dsp:cNvPr id="0" name=""/>
        <dsp:cNvSpPr/>
      </dsp:nvSpPr>
      <dsp:spPr>
        <a:xfrm>
          <a:off x="1917896" y="1321707"/>
          <a:ext cx="7572721" cy="148268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625" tIns="31750" rIns="47625" bIns="317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err="1" smtClean="0"/>
            <a:t>CAMChem</a:t>
          </a:r>
          <a:r>
            <a:rPr lang="en-US" sz="2500" kern="1200" dirty="0" smtClean="0"/>
            <a:t> uses </a:t>
          </a:r>
          <a:r>
            <a:rPr lang="en-US" sz="2500" b="1" kern="1200" dirty="0" smtClean="0">
              <a:solidFill>
                <a:schemeClr val="tx1"/>
              </a:solidFill>
            </a:rPr>
            <a:t>mechanistic</a:t>
          </a:r>
          <a:r>
            <a:rPr lang="en-US" sz="2500" kern="1200" dirty="0" smtClean="0"/>
            <a:t> aging rates,</a:t>
          </a:r>
          <a:r>
            <a:rPr lang="en-US" sz="2500" kern="1200" baseline="0" dirty="0" smtClean="0"/>
            <a:t> </a:t>
          </a:r>
          <a:r>
            <a:rPr lang="en-US" sz="2500" kern="1200" dirty="0" smtClean="0"/>
            <a:t>very </a:t>
          </a:r>
          <a:r>
            <a:rPr lang="en-US" sz="2500" b="1" kern="1200" dirty="0" smtClean="0"/>
            <a:t>sensitive</a:t>
          </a:r>
          <a:r>
            <a:rPr lang="en-US" sz="2500" kern="1200" dirty="0" smtClean="0"/>
            <a:t> to the choices of assumed parameters. [3]</a:t>
          </a:r>
          <a:endParaRPr lang="en-US" sz="2500" kern="1200" dirty="0"/>
        </a:p>
      </dsp:txBody>
      <dsp:txXfrm>
        <a:off x="1961322" y="1365133"/>
        <a:ext cx="7485869" cy="1395830"/>
      </dsp:txXfrm>
    </dsp:sp>
    <dsp:sp modelId="{6659A6AF-33D7-5948-AEB5-9C928231F03B}">
      <dsp:nvSpPr>
        <dsp:cNvPr id="0" name=""/>
        <dsp:cNvSpPr/>
      </dsp:nvSpPr>
      <dsp:spPr>
        <a:xfrm>
          <a:off x="958950" y="843522"/>
          <a:ext cx="958946" cy="31943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194339"/>
              </a:lnTo>
              <a:lnTo>
                <a:pt x="958946" y="3194339"/>
              </a:lnTo>
            </a:path>
          </a:pathLst>
        </a:custGeom>
        <a:noFill/>
        <a:ln w="25400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0F59B42-D1C3-FB40-AF52-0D979E2F9CF6}">
      <dsp:nvSpPr>
        <dsp:cNvPr id="0" name=""/>
        <dsp:cNvSpPr/>
      </dsp:nvSpPr>
      <dsp:spPr>
        <a:xfrm>
          <a:off x="1917896" y="3282576"/>
          <a:ext cx="7612934" cy="151057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alpha val="90000"/>
              <a:hueOff val="0"/>
              <a:satOff val="0"/>
              <a:lumOff val="0"/>
              <a:alphaOff val="-2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625" tIns="31750" rIns="47625" bIns="317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/>
            <a:t>Particle resolved model (</a:t>
          </a:r>
          <a:r>
            <a:rPr lang="en-US" sz="2500" kern="1200" dirty="0" err="1" smtClean="0"/>
            <a:t>PartMC</a:t>
          </a:r>
          <a:r>
            <a:rPr lang="en-US" sz="2500" kern="1200" dirty="0" smtClean="0"/>
            <a:t>-MOSAIC)</a:t>
          </a:r>
          <a:r>
            <a:rPr lang="en-US" sz="2500" kern="1200" baseline="0" dirty="0" smtClean="0"/>
            <a:t> </a:t>
          </a:r>
          <a:r>
            <a:rPr lang="en-US" sz="2500" kern="1200" dirty="0" smtClean="0"/>
            <a:t>estimates BC aging timescales </a:t>
          </a:r>
          <a:r>
            <a:rPr lang="en-US" sz="2500" b="1" kern="1200" dirty="0" smtClean="0"/>
            <a:t>more precisely</a:t>
          </a:r>
          <a:r>
            <a:rPr lang="en-US" sz="2500" b="1" kern="1200" baseline="0" dirty="0" smtClean="0"/>
            <a:t> </a:t>
          </a:r>
          <a:r>
            <a:rPr lang="en-US" sz="2500" kern="1200" dirty="0" smtClean="0"/>
            <a:t>by tracing the mass and</a:t>
          </a:r>
          <a:r>
            <a:rPr lang="en-US" sz="2500" kern="1200" baseline="0" dirty="0" smtClean="0"/>
            <a:t> composition of </a:t>
          </a:r>
          <a:r>
            <a:rPr lang="en-US" sz="2500" kern="1200" dirty="0" smtClean="0"/>
            <a:t>individual particles. [4]</a:t>
          </a:r>
          <a:endParaRPr lang="en-US" sz="2500" kern="1200" dirty="0"/>
        </a:p>
      </dsp:txBody>
      <dsp:txXfrm>
        <a:off x="1962139" y="3326819"/>
        <a:ext cx="7524448" cy="1422084"/>
      </dsp:txXfrm>
    </dsp:sp>
    <dsp:sp modelId="{DB67A272-6A66-5244-95DC-713F7333D3D8}">
      <dsp:nvSpPr>
        <dsp:cNvPr id="0" name=""/>
        <dsp:cNvSpPr/>
      </dsp:nvSpPr>
      <dsp:spPr>
        <a:xfrm>
          <a:off x="958950" y="843522"/>
          <a:ext cx="958946" cy="515110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151105"/>
              </a:lnTo>
              <a:lnTo>
                <a:pt x="958946" y="5151105"/>
              </a:lnTo>
            </a:path>
          </a:pathLst>
        </a:custGeom>
        <a:noFill/>
        <a:ln w="25400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9EA1C72-A6A8-1345-B99F-222544D482E1}">
      <dsp:nvSpPr>
        <dsp:cNvPr id="0" name=""/>
        <dsp:cNvSpPr/>
      </dsp:nvSpPr>
      <dsp:spPr>
        <a:xfrm>
          <a:off x="1917896" y="5271332"/>
          <a:ext cx="7601121" cy="144658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alpha val="90000"/>
              <a:hueOff val="0"/>
              <a:satOff val="0"/>
              <a:lumOff val="0"/>
              <a:alphaOff val="-4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625" tIns="31750" rIns="47625" bIns="317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err="1" smtClean="0"/>
            <a:t>PartMC</a:t>
          </a:r>
          <a:r>
            <a:rPr lang="en-US" sz="2500" kern="1200" dirty="0" smtClean="0"/>
            <a:t>-MOSIAC </a:t>
          </a:r>
          <a:r>
            <a:rPr lang="en-US" sz="2500" b="1" kern="1200" dirty="0" smtClean="0"/>
            <a:t>parameterization of BC’s aging </a:t>
          </a:r>
          <a:r>
            <a:rPr lang="en-US" sz="2500" kern="1200" dirty="0" smtClean="0"/>
            <a:t>can be applied to the </a:t>
          </a:r>
          <a:r>
            <a:rPr lang="en-US" sz="2500" b="1" kern="1200" dirty="0" smtClean="0"/>
            <a:t>output of </a:t>
          </a:r>
          <a:r>
            <a:rPr lang="en-US" sz="2500" b="1" kern="1200" dirty="0" err="1" smtClean="0"/>
            <a:t>CAMChem</a:t>
          </a:r>
          <a:r>
            <a:rPr lang="en-US" sz="2500" b="1" kern="1200" baseline="0" dirty="0" smtClean="0"/>
            <a:t> model </a:t>
          </a:r>
          <a:r>
            <a:rPr lang="en-US" sz="2500" kern="1200" dirty="0" smtClean="0"/>
            <a:t>to assess the accuracy of</a:t>
          </a:r>
          <a:r>
            <a:rPr lang="en-US" sz="2500" kern="1200" baseline="0" dirty="0" smtClean="0"/>
            <a:t> its </a:t>
          </a:r>
          <a:r>
            <a:rPr lang="en-US" sz="2500" kern="1200" dirty="0" smtClean="0"/>
            <a:t>aging criterion. [2]</a:t>
          </a:r>
          <a:endParaRPr lang="en-US" sz="2500" kern="1200" dirty="0"/>
        </a:p>
      </dsp:txBody>
      <dsp:txXfrm>
        <a:off x="1960265" y="5313701"/>
        <a:ext cx="7516383" cy="136185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10">
  <dgm:title val=""/>
  <dgm:desc val=""/>
  <dgm:catLst>
    <dgm:cat type="process" pri="3000"/>
    <dgm:cat type="picture" pri="30000"/>
    <dgm:cat type="pictureconvert" pri="3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op="equ" fact="0.3333"/>
      <dgm:constr type="primFontSz" for="des" forName="txNode" op="equ" val="65"/>
      <dgm:constr type="primFontSz" for="des" forName="connTx" op="equ" val="55"/>
      <dgm:constr type="primFontSz" for="des" forName="connTx" refType="primFontSz" refFor="des" refForName="txNode" op="lte" fact="0.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imagSh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 refType="w" fact="0.14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if>
          <dgm:else name="Name7">
            <dgm:constrLst>
              <dgm:constr type="l" for="ch" forName="imagSh" refType="w" fact="0.14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else>
        </dgm:choose>
        <dgm:ruleLst/>
        <dgm:layoutNode name="imagSh" styleLbl="b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x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imagSh"/>
            <dgm:param type="dstNode" val="imagSh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35"/>
            <dgm:constr type="endPad" refType="connDist" fact="0.3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charset="0"/>
              </a:defRPr>
            </a:lvl1pPr>
          </a:lstStyle>
          <a:p>
            <a:fld id="{14A4CE3F-0029-8F41-90F2-AE98B0834A42}" type="datetime1">
              <a:rPr lang="en-US" altLang="en-US"/>
              <a:pPr/>
              <a:t>1/30/17</a:t>
            </a:fld>
            <a:endParaRPr lang="en-US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charset="0"/>
              </a:defRPr>
            </a:lvl1pPr>
          </a:lstStyle>
          <a:p>
            <a:fld id="{A478C68F-08BE-C74A-96B8-6FF2620435F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0428938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8" charset="-128"/>
        <a:cs typeface="ＭＳ Ｐゴシック" pitchFamily="-108" charset="-128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8" charset="-128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8" charset="-128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8" charset="-128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8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78C68F-08BE-C74A-96B8-6FF2620435F7}" type="slidenum">
              <a:rPr lang="en-US" altLang="en-US" smtClean="0"/>
              <a:pPr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046567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Background Po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3886200"/>
            <a:ext cx="43891200" cy="29489400"/>
          </a:xfrm>
          <a:prstGeom prst="rect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0" y="4038600"/>
            <a:ext cx="44881800" cy="0"/>
          </a:xfrm>
          <a:prstGeom prst="line">
            <a:avLst/>
          </a:prstGeom>
          <a:ln w="381000" cmpd="sng"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69308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3925" y="1317625"/>
            <a:ext cx="39503350" cy="54864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193925" y="7680325"/>
            <a:ext cx="39503350" cy="217249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193925" y="30510163"/>
            <a:ext cx="10242550" cy="17526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8A9D645C-3847-0846-8344-F957DDB3F804}" type="datetime1">
              <a:rPr lang="en-US" altLang="en-US"/>
              <a:pPr/>
              <a:t>1/30/17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995525" y="30510163"/>
            <a:ext cx="13900150" cy="1752600"/>
          </a:xfrm>
          <a:prstGeom prst="rect">
            <a:avLst/>
          </a:prstGeom>
        </p:spPr>
        <p:txBody>
          <a:bodyPr/>
          <a:lstStyle>
            <a:lvl1pPr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1454725" y="30510163"/>
            <a:ext cx="10242550" cy="17526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2F1DA1FD-964F-6247-A1A9-11300D336C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252023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52742905" y="6324600"/>
            <a:ext cx="47404018" cy="134820662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530843" y="6324600"/>
            <a:ext cx="141480542" cy="13482066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193925" y="30510163"/>
            <a:ext cx="10242550" cy="17526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BE7DFCFF-C4A2-0540-B4D0-9300076E91C2}" type="datetime1">
              <a:rPr lang="en-US" altLang="en-US"/>
              <a:pPr/>
              <a:t>1/30/17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995525" y="30510163"/>
            <a:ext cx="13900150" cy="1752600"/>
          </a:xfrm>
          <a:prstGeom prst="rect">
            <a:avLst/>
          </a:prstGeom>
        </p:spPr>
        <p:txBody>
          <a:bodyPr/>
          <a:lstStyle>
            <a:lvl1pPr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1454725" y="30510163"/>
            <a:ext cx="10242550" cy="17526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9F298B2D-6469-6446-B40B-7189AA8BF64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504900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 Background Po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3886200"/>
            <a:ext cx="43891200" cy="29489400"/>
          </a:xfrm>
          <a:prstGeom prst="rect">
            <a:avLst/>
          </a:prstGeom>
          <a:solidFill>
            <a:schemeClr val="tx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0" y="4038600"/>
            <a:ext cx="44881800" cy="0"/>
          </a:xfrm>
          <a:prstGeom prst="line">
            <a:avLst/>
          </a:prstGeom>
          <a:ln w="3810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16927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67102" y="21153122"/>
            <a:ext cx="37307520" cy="6537960"/>
          </a:xfrm>
          <a:prstGeom prst="rect">
            <a:avLst/>
          </a:prstGeom>
        </p:spPr>
        <p:txBody>
          <a:bodyPr anchor="t"/>
          <a:lstStyle>
            <a:lvl1pPr algn="l">
              <a:defRPr sz="192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67102" y="13952225"/>
            <a:ext cx="37307520" cy="720089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9600">
                <a:solidFill>
                  <a:schemeClr val="tx1">
                    <a:tint val="75000"/>
                  </a:schemeClr>
                </a:solidFill>
              </a:defRPr>
            </a:lvl1pPr>
            <a:lvl2pPr marL="2194560" indent="0">
              <a:buNone/>
              <a:defRPr sz="8600">
                <a:solidFill>
                  <a:schemeClr val="tx1">
                    <a:tint val="75000"/>
                  </a:schemeClr>
                </a:solidFill>
              </a:defRPr>
            </a:lvl2pPr>
            <a:lvl3pPr marL="4389120" indent="0">
              <a:buNone/>
              <a:defRPr sz="7700">
                <a:solidFill>
                  <a:schemeClr val="tx1">
                    <a:tint val="75000"/>
                  </a:schemeClr>
                </a:solidFill>
              </a:defRPr>
            </a:lvl3pPr>
            <a:lvl4pPr marL="658368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4pPr>
            <a:lvl5pPr marL="877824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5pPr>
            <a:lvl6pPr marL="1097280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6pPr>
            <a:lvl7pPr marL="1316736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7pPr>
            <a:lvl8pPr marL="1536192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8pPr>
            <a:lvl9pPr marL="1755648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193925" y="30510163"/>
            <a:ext cx="10242550" cy="17526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7D443B4C-157B-1243-AB60-88D50AFA86DD}" type="datetime1">
              <a:rPr lang="en-US" altLang="en-US"/>
              <a:pPr/>
              <a:t>1/30/17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995525" y="30510163"/>
            <a:ext cx="13900150" cy="1752600"/>
          </a:xfrm>
          <a:prstGeom prst="rect">
            <a:avLst/>
          </a:prstGeom>
        </p:spPr>
        <p:txBody>
          <a:bodyPr/>
          <a:lstStyle>
            <a:lvl1pPr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1454725" y="30510163"/>
            <a:ext cx="10242550" cy="17526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BF5C84E1-5BBF-7E45-A8AB-C0801A61EDC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146369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3925" y="1317625"/>
            <a:ext cx="39503350" cy="54864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530842" y="36865560"/>
            <a:ext cx="94442280" cy="104279702"/>
          </a:xfrm>
          <a:prstGeom prst="rect">
            <a:avLst/>
          </a:prstGeom>
        </p:spPr>
        <p:txBody>
          <a:bodyPr/>
          <a:lstStyle>
            <a:lvl1pPr>
              <a:defRPr sz="13400"/>
            </a:lvl1pPr>
            <a:lvl2pPr>
              <a:defRPr sz="11500"/>
            </a:lvl2pPr>
            <a:lvl3pPr>
              <a:defRPr sz="9600"/>
            </a:lvl3pPr>
            <a:lvl4pPr>
              <a:defRPr sz="8600"/>
            </a:lvl4pPr>
            <a:lvl5pPr>
              <a:defRPr sz="8600"/>
            </a:lvl5pPr>
            <a:lvl6pPr>
              <a:defRPr sz="8600"/>
            </a:lvl6pPr>
            <a:lvl7pPr>
              <a:defRPr sz="8600"/>
            </a:lvl7pPr>
            <a:lvl8pPr>
              <a:defRPr sz="8600"/>
            </a:lvl8pPr>
            <a:lvl9pPr>
              <a:defRPr sz="8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5704642" y="36865560"/>
            <a:ext cx="94442280" cy="104279702"/>
          </a:xfrm>
          <a:prstGeom prst="rect">
            <a:avLst/>
          </a:prstGeom>
        </p:spPr>
        <p:txBody>
          <a:bodyPr/>
          <a:lstStyle>
            <a:lvl1pPr>
              <a:defRPr sz="13400"/>
            </a:lvl1pPr>
            <a:lvl2pPr>
              <a:defRPr sz="11500"/>
            </a:lvl2pPr>
            <a:lvl3pPr>
              <a:defRPr sz="9600"/>
            </a:lvl3pPr>
            <a:lvl4pPr>
              <a:defRPr sz="8600"/>
            </a:lvl4pPr>
            <a:lvl5pPr>
              <a:defRPr sz="8600"/>
            </a:lvl5pPr>
            <a:lvl6pPr>
              <a:defRPr sz="8600"/>
            </a:lvl6pPr>
            <a:lvl7pPr>
              <a:defRPr sz="8600"/>
            </a:lvl7pPr>
            <a:lvl8pPr>
              <a:defRPr sz="8600"/>
            </a:lvl8pPr>
            <a:lvl9pPr>
              <a:defRPr sz="8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2193925" y="30510163"/>
            <a:ext cx="10242550" cy="17526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08F26E86-0E17-E644-BB83-B83681FD64DE}" type="datetime1">
              <a:rPr lang="en-US" altLang="en-US"/>
              <a:pPr/>
              <a:t>1/30/17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995525" y="30510163"/>
            <a:ext cx="13900150" cy="1752600"/>
          </a:xfrm>
          <a:prstGeom prst="rect">
            <a:avLst/>
          </a:prstGeom>
        </p:spPr>
        <p:txBody>
          <a:bodyPr/>
          <a:lstStyle>
            <a:lvl1pPr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1454725" y="30510163"/>
            <a:ext cx="10242550" cy="17526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8A417DAD-2F6C-B44E-AA58-8262F25AB23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577477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0" y="1318262"/>
            <a:ext cx="39502080" cy="54864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94560" y="7368542"/>
            <a:ext cx="19392902" cy="307085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150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00" b="1"/>
            </a:lvl3pPr>
            <a:lvl4pPr marL="6583680" indent="0">
              <a:buNone/>
              <a:defRPr sz="7700" b="1"/>
            </a:lvl4pPr>
            <a:lvl5pPr marL="8778240" indent="0">
              <a:buNone/>
              <a:defRPr sz="7700" b="1"/>
            </a:lvl5pPr>
            <a:lvl6pPr marL="10972800" indent="0">
              <a:buNone/>
              <a:defRPr sz="7700" b="1"/>
            </a:lvl6pPr>
            <a:lvl7pPr marL="13167360" indent="0">
              <a:buNone/>
              <a:defRPr sz="7700" b="1"/>
            </a:lvl7pPr>
            <a:lvl8pPr marL="15361920" indent="0">
              <a:buNone/>
              <a:defRPr sz="7700" b="1"/>
            </a:lvl8pPr>
            <a:lvl9pPr marL="17556480" indent="0">
              <a:buNone/>
              <a:defRPr sz="77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94560" y="10439400"/>
            <a:ext cx="19392902" cy="18966182"/>
          </a:xfrm>
          <a:prstGeom prst="rect">
            <a:avLst/>
          </a:prstGeom>
        </p:spPr>
        <p:txBody>
          <a:bodyPr/>
          <a:lstStyle>
            <a:lvl1pPr>
              <a:defRPr sz="11500"/>
            </a:lvl1pPr>
            <a:lvl2pPr>
              <a:defRPr sz="9600"/>
            </a:lvl2pPr>
            <a:lvl3pPr>
              <a:defRPr sz="8600"/>
            </a:lvl3pPr>
            <a:lvl4pPr>
              <a:defRPr sz="7700"/>
            </a:lvl4pPr>
            <a:lvl5pPr>
              <a:defRPr sz="7700"/>
            </a:lvl5pPr>
            <a:lvl6pPr>
              <a:defRPr sz="7700"/>
            </a:lvl6pPr>
            <a:lvl7pPr>
              <a:defRPr sz="7700"/>
            </a:lvl7pPr>
            <a:lvl8pPr>
              <a:defRPr sz="7700"/>
            </a:lvl8pPr>
            <a:lvl9pPr>
              <a:defRPr sz="7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2296122" y="7368542"/>
            <a:ext cx="19400520" cy="307085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150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00" b="1"/>
            </a:lvl3pPr>
            <a:lvl4pPr marL="6583680" indent="0">
              <a:buNone/>
              <a:defRPr sz="7700" b="1"/>
            </a:lvl4pPr>
            <a:lvl5pPr marL="8778240" indent="0">
              <a:buNone/>
              <a:defRPr sz="7700" b="1"/>
            </a:lvl5pPr>
            <a:lvl6pPr marL="10972800" indent="0">
              <a:buNone/>
              <a:defRPr sz="7700" b="1"/>
            </a:lvl6pPr>
            <a:lvl7pPr marL="13167360" indent="0">
              <a:buNone/>
              <a:defRPr sz="7700" b="1"/>
            </a:lvl7pPr>
            <a:lvl8pPr marL="15361920" indent="0">
              <a:buNone/>
              <a:defRPr sz="7700" b="1"/>
            </a:lvl8pPr>
            <a:lvl9pPr marL="17556480" indent="0">
              <a:buNone/>
              <a:defRPr sz="77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2296122" y="10439400"/>
            <a:ext cx="19400520" cy="18966182"/>
          </a:xfrm>
          <a:prstGeom prst="rect">
            <a:avLst/>
          </a:prstGeom>
        </p:spPr>
        <p:txBody>
          <a:bodyPr/>
          <a:lstStyle>
            <a:lvl1pPr>
              <a:defRPr sz="11500"/>
            </a:lvl1pPr>
            <a:lvl2pPr>
              <a:defRPr sz="9600"/>
            </a:lvl2pPr>
            <a:lvl3pPr>
              <a:defRPr sz="8600"/>
            </a:lvl3pPr>
            <a:lvl4pPr>
              <a:defRPr sz="7700"/>
            </a:lvl4pPr>
            <a:lvl5pPr>
              <a:defRPr sz="7700"/>
            </a:lvl5pPr>
            <a:lvl6pPr>
              <a:defRPr sz="7700"/>
            </a:lvl6pPr>
            <a:lvl7pPr>
              <a:defRPr sz="7700"/>
            </a:lvl7pPr>
            <a:lvl8pPr>
              <a:defRPr sz="7700"/>
            </a:lvl8pPr>
            <a:lvl9pPr>
              <a:defRPr sz="7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2193925" y="30510163"/>
            <a:ext cx="10242550" cy="17526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97F2230D-ECDF-DA49-B586-97F23F2CCA3F}" type="datetime1">
              <a:rPr lang="en-US" altLang="en-US"/>
              <a:pPr/>
              <a:t>1/30/17</a:t>
            </a:fld>
            <a:endParaRPr lang="en-US" alt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995525" y="30510163"/>
            <a:ext cx="13900150" cy="1752600"/>
          </a:xfrm>
          <a:prstGeom prst="rect">
            <a:avLst/>
          </a:prstGeom>
        </p:spPr>
        <p:txBody>
          <a:bodyPr/>
          <a:lstStyle>
            <a:lvl1pPr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1454725" y="30510163"/>
            <a:ext cx="10242550" cy="17526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90CD2C1C-C904-874F-B83F-E8EAEB68118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42383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3925" y="1317625"/>
            <a:ext cx="39503350" cy="54864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>
          <a:xfrm>
            <a:off x="2193925" y="30510163"/>
            <a:ext cx="10242550" cy="17526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91DF6092-04B5-C247-8652-4E2E6FF2EAFF}" type="datetime1">
              <a:rPr lang="en-US" altLang="en-US"/>
              <a:pPr/>
              <a:t>1/30/17</a:t>
            </a:fld>
            <a:endParaRPr lang="en-US" alt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995525" y="30510163"/>
            <a:ext cx="13900150" cy="1752600"/>
          </a:xfrm>
          <a:prstGeom prst="rect">
            <a:avLst/>
          </a:prstGeom>
        </p:spPr>
        <p:txBody>
          <a:bodyPr/>
          <a:lstStyle>
            <a:lvl1pPr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1454725" y="30510163"/>
            <a:ext cx="10242550" cy="17526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270F571C-E5C9-2649-B79F-21980D0DE13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198853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>
          <a:xfrm>
            <a:off x="2193925" y="30510163"/>
            <a:ext cx="10242550" cy="17526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704C3DDE-8446-4548-9B40-83E7FBABEC72}" type="datetime1">
              <a:rPr lang="en-US" altLang="en-US"/>
              <a:pPr/>
              <a:t>1/30/17</a:t>
            </a:fld>
            <a:endParaRPr lang="en-US" alt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995525" y="30510163"/>
            <a:ext cx="13900150" cy="1752600"/>
          </a:xfrm>
          <a:prstGeom prst="rect">
            <a:avLst/>
          </a:prstGeom>
        </p:spPr>
        <p:txBody>
          <a:bodyPr/>
          <a:lstStyle>
            <a:lvl1pPr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1454725" y="30510163"/>
            <a:ext cx="10242550" cy="17526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E6A727CA-95DF-064C-90E7-C282B5BD196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497604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3" y="1310640"/>
            <a:ext cx="14439902" cy="5577840"/>
          </a:xfrm>
          <a:prstGeom prst="rect">
            <a:avLst/>
          </a:prstGeom>
        </p:spPr>
        <p:txBody>
          <a:bodyPr anchor="b"/>
          <a:lstStyle>
            <a:lvl1pPr algn="l">
              <a:defRPr sz="96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160240" y="1310643"/>
            <a:ext cx="24536400" cy="28094942"/>
          </a:xfrm>
          <a:prstGeom prst="rect">
            <a:avLst/>
          </a:prstGeom>
        </p:spPr>
        <p:txBody>
          <a:bodyPr/>
          <a:lstStyle>
            <a:lvl1pPr>
              <a:defRPr sz="15400"/>
            </a:lvl1pPr>
            <a:lvl2pPr>
              <a:defRPr sz="13400"/>
            </a:lvl2pPr>
            <a:lvl3pPr>
              <a:defRPr sz="11500"/>
            </a:lvl3pPr>
            <a:lvl4pPr>
              <a:defRPr sz="9600"/>
            </a:lvl4pPr>
            <a:lvl5pPr>
              <a:defRPr sz="9600"/>
            </a:lvl5pPr>
            <a:lvl6pPr>
              <a:defRPr sz="9600"/>
            </a:lvl6pPr>
            <a:lvl7pPr>
              <a:defRPr sz="9600"/>
            </a:lvl7pPr>
            <a:lvl8pPr>
              <a:defRPr sz="9600"/>
            </a:lvl8pPr>
            <a:lvl9pPr>
              <a:defRPr sz="9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94563" y="6888483"/>
            <a:ext cx="14439902" cy="2251710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6700"/>
            </a:lvl1pPr>
            <a:lvl2pPr marL="2194560" indent="0">
              <a:buNone/>
              <a:defRPr sz="5800"/>
            </a:lvl2pPr>
            <a:lvl3pPr marL="4389120" indent="0">
              <a:buNone/>
              <a:defRPr sz="4800"/>
            </a:lvl3pPr>
            <a:lvl4pPr marL="6583680" indent="0">
              <a:buNone/>
              <a:defRPr sz="4300"/>
            </a:lvl4pPr>
            <a:lvl5pPr marL="8778240" indent="0">
              <a:buNone/>
              <a:defRPr sz="4300"/>
            </a:lvl5pPr>
            <a:lvl6pPr marL="10972800" indent="0">
              <a:buNone/>
              <a:defRPr sz="4300"/>
            </a:lvl6pPr>
            <a:lvl7pPr marL="13167360" indent="0">
              <a:buNone/>
              <a:defRPr sz="4300"/>
            </a:lvl7pPr>
            <a:lvl8pPr marL="15361920" indent="0">
              <a:buNone/>
              <a:defRPr sz="4300"/>
            </a:lvl8pPr>
            <a:lvl9pPr marL="17556480" indent="0">
              <a:buNone/>
              <a:defRPr sz="43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2193925" y="30510163"/>
            <a:ext cx="10242550" cy="17526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F2AB1926-D0EF-914C-AC67-9F7F08A2B16E}" type="datetime1">
              <a:rPr lang="en-US" altLang="en-US"/>
              <a:pPr/>
              <a:t>1/30/17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995525" y="30510163"/>
            <a:ext cx="13900150" cy="1752600"/>
          </a:xfrm>
          <a:prstGeom prst="rect">
            <a:avLst/>
          </a:prstGeom>
        </p:spPr>
        <p:txBody>
          <a:bodyPr/>
          <a:lstStyle>
            <a:lvl1pPr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1454725" y="30510163"/>
            <a:ext cx="10242550" cy="17526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54A0F5B5-76D4-CD42-BEF5-0CE938B2C50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965166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02982" y="23042880"/>
            <a:ext cx="26334720" cy="2720342"/>
          </a:xfrm>
          <a:prstGeom prst="rect">
            <a:avLst/>
          </a:prstGeom>
        </p:spPr>
        <p:txBody>
          <a:bodyPr anchor="b"/>
          <a:lstStyle>
            <a:lvl1pPr algn="l">
              <a:defRPr sz="96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602982" y="2941320"/>
            <a:ext cx="26334720" cy="1975104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15400"/>
            </a:lvl1pPr>
            <a:lvl2pPr marL="2194560" indent="0">
              <a:buNone/>
              <a:defRPr sz="13400"/>
            </a:lvl2pPr>
            <a:lvl3pPr marL="4389120" indent="0">
              <a:buNone/>
              <a:defRPr sz="11500"/>
            </a:lvl3pPr>
            <a:lvl4pPr marL="6583680" indent="0">
              <a:buNone/>
              <a:defRPr sz="9600"/>
            </a:lvl4pPr>
            <a:lvl5pPr marL="8778240" indent="0">
              <a:buNone/>
              <a:defRPr sz="9600"/>
            </a:lvl5pPr>
            <a:lvl6pPr marL="10972800" indent="0">
              <a:buNone/>
              <a:defRPr sz="9600"/>
            </a:lvl6pPr>
            <a:lvl7pPr marL="13167360" indent="0">
              <a:buNone/>
              <a:defRPr sz="9600"/>
            </a:lvl7pPr>
            <a:lvl8pPr marL="15361920" indent="0">
              <a:buNone/>
              <a:defRPr sz="9600"/>
            </a:lvl8pPr>
            <a:lvl9pPr marL="17556480" indent="0">
              <a:buNone/>
              <a:defRPr sz="96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02982" y="25763222"/>
            <a:ext cx="26334720" cy="38633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6700"/>
            </a:lvl1pPr>
            <a:lvl2pPr marL="2194560" indent="0">
              <a:buNone/>
              <a:defRPr sz="5800"/>
            </a:lvl2pPr>
            <a:lvl3pPr marL="4389120" indent="0">
              <a:buNone/>
              <a:defRPr sz="4800"/>
            </a:lvl3pPr>
            <a:lvl4pPr marL="6583680" indent="0">
              <a:buNone/>
              <a:defRPr sz="4300"/>
            </a:lvl4pPr>
            <a:lvl5pPr marL="8778240" indent="0">
              <a:buNone/>
              <a:defRPr sz="4300"/>
            </a:lvl5pPr>
            <a:lvl6pPr marL="10972800" indent="0">
              <a:buNone/>
              <a:defRPr sz="4300"/>
            </a:lvl6pPr>
            <a:lvl7pPr marL="13167360" indent="0">
              <a:buNone/>
              <a:defRPr sz="4300"/>
            </a:lvl7pPr>
            <a:lvl8pPr marL="15361920" indent="0">
              <a:buNone/>
              <a:defRPr sz="4300"/>
            </a:lvl8pPr>
            <a:lvl9pPr marL="17556480" indent="0">
              <a:buNone/>
              <a:defRPr sz="43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2193925" y="30510163"/>
            <a:ext cx="10242550" cy="17526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92757AAA-C827-E14F-B7E6-462FB9EC8FCA}" type="datetime1">
              <a:rPr lang="en-US" altLang="en-US"/>
              <a:pPr/>
              <a:t>1/30/17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995525" y="30510163"/>
            <a:ext cx="13900150" cy="1752600"/>
          </a:xfrm>
          <a:prstGeom prst="rect">
            <a:avLst/>
          </a:prstGeom>
        </p:spPr>
        <p:txBody>
          <a:bodyPr/>
          <a:lstStyle>
            <a:lvl1pPr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1454725" y="30510163"/>
            <a:ext cx="10242550" cy="17526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7F6B4504-FAE6-5747-A3A6-C880B72178E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896414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</p:sldLayoutIdLst>
  <p:txStyles>
    <p:titleStyle>
      <a:lvl1pPr algn="ctr" defTabSz="2193925" rtl="0" eaLnBrk="0" fontAlgn="base" hangingPunct="0">
        <a:spcBef>
          <a:spcPct val="0"/>
        </a:spcBef>
        <a:spcAft>
          <a:spcPct val="0"/>
        </a:spcAft>
        <a:defRPr sz="21100" kern="1200">
          <a:solidFill>
            <a:schemeClr val="tx1"/>
          </a:solidFill>
          <a:latin typeface="+mj-lt"/>
          <a:ea typeface="ＭＳ Ｐゴシック" pitchFamily="-108" charset="-128"/>
          <a:cs typeface="ＭＳ Ｐゴシック" pitchFamily="-108" charset="-128"/>
        </a:defRPr>
      </a:lvl1pPr>
      <a:lvl2pPr algn="ctr" defTabSz="2193925" rtl="0" eaLnBrk="0" fontAlgn="base" hangingPunct="0">
        <a:spcBef>
          <a:spcPct val="0"/>
        </a:spcBef>
        <a:spcAft>
          <a:spcPct val="0"/>
        </a:spcAft>
        <a:defRPr sz="21100">
          <a:solidFill>
            <a:schemeClr val="tx1"/>
          </a:solidFill>
          <a:latin typeface="Arial" pitchFamily="-108" charset="0"/>
          <a:ea typeface="ＭＳ Ｐゴシック" pitchFamily="-108" charset="-128"/>
          <a:cs typeface="ＭＳ Ｐゴシック" pitchFamily="-108" charset="-128"/>
        </a:defRPr>
      </a:lvl2pPr>
      <a:lvl3pPr algn="ctr" defTabSz="2193925" rtl="0" eaLnBrk="0" fontAlgn="base" hangingPunct="0">
        <a:spcBef>
          <a:spcPct val="0"/>
        </a:spcBef>
        <a:spcAft>
          <a:spcPct val="0"/>
        </a:spcAft>
        <a:defRPr sz="21100">
          <a:solidFill>
            <a:schemeClr val="tx1"/>
          </a:solidFill>
          <a:latin typeface="Arial" pitchFamily="-108" charset="0"/>
          <a:ea typeface="ＭＳ Ｐゴシック" pitchFamily="-108" charset="-128"/>
          <a:cs typeface="ＭＳ Ｐゴシック" pitchFamily="-108" charset="-128"/>
        </a:defRPr>
      </a:lvl3pPr>
      <a:lvl4pPr algn="ctr" defTabSz="2193925" rtl="0" eaLnBrk="0" fontAlgn="base" hangingPunct="0">
        <a:spcBef>
          <a:spcPct val="0"/>
        </a:spcBef>
        <a:spcAft>
          <a:spcPct val="0"/>
        </a:spcAft>
        <a:defRPr sz="21100">
          <a:solidFill>
            <a:schemeClr val="tx1"/>
          </a:solidFill>
          <a:latin typeface="Arial" pitchFamily="-108" charset="0"/>
          <a:ea typeface="ＭＳ Ｐゴシック" pitchFamily="-108" charset="-128"/>
          <a:cs typeface="ＭＳ Ｐゴシック" pitchFamily="-108" charset="-128"/>
        </a:defRPr>
      </a:lvl4pPr>
      <a:lvl5pPr algn="ctr" defTabSz="2193925" rtl="0" eaLnBrk="0" fontAlgn="base" hangingPunct="0">
        <a:spcBef>
          <a:spcPct val="0"/>
        </a:spcBef>
        <a:spcAft>
          <a:spcPct val="0"/>
        </a:spcAft>
        <a:defRPr sz="21100">
          <a:solidFill>
            <a:schemeClr val="tx1"/>
          </a:solidFill>
          <a:latin typeface="Arial" pitchFamily="-108" charset="0"/>
          <a:ea typeface="ＭＳ Ｐゴシック" pitchFamily="-108" charset="-128"/>
          <a:cs typeface="ＭＳ Ｐゴシック" pitchFamily="-108" charset="-128"/>
        </a:defRPr>
      </a:lvl5pPr>
      <a:lvl6pPr marL="457200" algn="ctr" defTabSz="2193925" rtl="0" fontAlgn="base">
        <a:spcBef>
          <a:spcPct val="0"/>
        </a:spcBef>
        <a:spcAft>
          <a:spcPct val="0"/>
        </a:spcAft>
        <a:defRPr sz="21100">
          <a:solidFill>
            <a:schemeClr val="tx1"/>
          </a:solidFill>
          <a:latin typeface="Arial" pitchFamily="-108" charset="0"/>
          <a:ea typeface="ＭＳ Ｐゴシック" pitchFamily="-108" charset="-128"/>
          <a:cs typeface="ＭＳ Ｐゴシック" pitchFamily="-108" charset="-128"/>
        </a:defRPr>
      </a:lvl6pPr>
      <a:lvl7pPr marL="914400" algn="ctr" defTabSz="2193925" rtl="0" fontAlgn="base">
        <a:spcBef>
          <a:spcPct val="0"/>
        </a:spcBef>
        <a:spcAft>
          <a:spcPct val="0"/>
        </a:spcAft>
        <a:defRPr sz="21100">
          <a:solidFill>
            <a:schemeClr val="tx1"/>
          </a:solidFill>
          <a:latin typeface="Arial" pitchFamily="-108" charset="0"/>
          <a:ea typeface="ＭＳ Ｐゴシック" pitchFamily="-108" charset="-128"/>
          <a:cs typeface="ＭＳ Ｐゴシック" pitchFamily="-108" charset="-128"/>
        </a:defRPr>
      </a:lvl7pPr>
      <a:lvl8pPr marL="1371600" algn="ctr" defTabSz="2193925" rtl="0" fontAlgn="base">
        <a:spcBef>
          <a:spcPct val="0"/>
        </a:spcBef>
        <a:spcAft>
          <a:spcPct val="0"/>
        </a:spcAft>
        <a:defRPr sz="21100">
          <a:solidFill>
            <a:schemeClr val="tx1"/>
          </a:solidFill>
          <a:latin typeface="Arial" pitchFamily="-108" charset="0"/>
          <a:ea typeface="ＭＳ Ｐゴシック" pitchFamily="-108" charset="-128"/>
          <a:cs typeface="ＭＳ Ｐゴシック" pitchFamily="-108" charset="-128"/>
        </a:defRPr>
      </a:lvl8pPr>
      <a:lvl9pPr marL="1828800" algn="ctr" defTabSz="2193925" rtl="0" fontAlgn="base">
        <a:spcBef>
          <a:spcPct val="0"/>
        </a:spcBef>
        <a:spcAft>
          <a:spcPct val="0"/>
        </a:spcAft>
        <a:defRPr sz="21100">
          <a:solidFill>
            <a:schemeClr val="tx1"/>
          </a:solidFill>
          <a:latin typeface="Arial" pitchFamily="-108" charset="0"/>
          <a:ea typeface="ＭＳ Ｐゴシック" pitchFamily="-108" charset="-128"/>
          <a:cs typeface="ＭＳ Ｐゴシック" pitchFamily="-108" charset="-128"/>
        </a:defRPr>
      </a:lvl9pPr>
    </p:titleStyle>
    <p:bodyStyle>
      <a:lvl1pPr marL="1644650" indent="-1644650" algn="l" defTabSz="2193925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15400" kern="1200">
          <a:solidFill>
            <a:schemeClr val="tx1"/>
          </a:solidFill>
          <a:latin typeface="+mn-lt"/>
          <a:ea typeface="ＭＳ Ｐゴシック" pitchFamily="-108" charset="-128"/>
          <a:cs typeface="ＭＳ Ｐゴシック" pitchFamily="-108" charset="-128"/>
        </a:defRPr>
      </a:lvl1pPr>
      <a:lvl2pPr marL="3565525" indent="-1371600" algn="l" defTabSz="2193925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3400" kern="1200">
          <a:solidFill>
            <a:schemeClr val="tx1"/>
          </a:solidFill>
          <a:latin typeface="+mn-lt"/>
          <a:ea typeface="ＭＳ Ｐゴシック" pitchFamily="-108" charset="-128"/>
          <a:cs typeface="+mn-cs"/>
        </a:defRPr>
      </a:lvl2pPr>
      <a:lvl3pPr marL="5486400" indent="-1096963" algn="l" defTabSz="2193925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11500" kern="1200">
          <a:solidFill>
            <a:schemeClr val="tx1"/>
          </a:solidFill>
          <a:latin typeface="+mn-lt"/>
          <a:ea typeface="ＭＳ Ｐゴシック" pitchFamily="-108" charset="-128"/>
          <a:cs typeface="+mn-cs"/>
        </a:defRPr>
      </a:lvl3pPr>
      <a:lvl4pPr marL="7680325" indent="-1096963" algn="l" defTabSz="2193925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9600" kern="1200">
          <a:solidFill>
            <a:schemeClr val="tx1"/>
          </a:solidFill>
          <a:latin typeface="+mn-lt"/>
          <a:ea typeface="ＭＳ Ｐゴシック" pitchFamily="-108" charset="-128"/>
          <a:cs typeface="+mn-cs"/>
        </a:defRPr>
      </a:lvl4pPr>
      <a:lvl5pPr marL="9874250" indent="-1096963" algn="l" defTabSz="2193925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9600" kern="1200">
          <a:solidFill>
            <a:schemeClr val="tx1"/>
          </a:solidFill>
          <a:latin typeface="+mn-lt"/>
          <a:ea typeface="ＭＳ Ｐゴシック" pitchFamily="-108" charset="-128"/>
          <a:cs typeface="+mn-cs"/>
        </a:defRPr>
      </a:lvl5pPr>
      <a:lvl6pPr marL="12070080" indent="-1097280" algn="l" defTabSz="2194560" rtl="0" eaLnBrk="1" latinLnBrk="0" hangingPunct="1">
        <a:spcBef>
          <a:spcPct val="20000"/>
        </a:spcBef>
        <a:buFont typeface="Arial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6pPr>
      <a:lvl7pPr marL="14264640" indent="-1097280" algn="l" defTabSz="2194560" rtl="0" eaLnBrk="1" latinLnBrk="0" hangingPunct="1">
        <a:spcBef>
          <a:spcPct val="20000"/>
        </a:spcBef>
        <a:buFont typeface="Arial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7pPr>
      <a:lvl8pPr marL="16459200" indent="-1097280" algn="l" defTabSz="2194560" rtl="0" eaLnBrk="1" latinLnBrk="0" hangingPunct="1">
        <a:spcBef>
          <a:spcPct val="20000"/>
        </a:spcBef>
        <a:buFont typeface="Arial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8pPr>
      <a:lvl9pPr marL="18653760" indent="-1097280" algn="l" defTabSz="2194560" rtl="0" eaLnBrk="1" latinLnBrk="0" hangingPunct="1">
        <a:spcBef>
          <a:spcPct val="20000"/>
        </a:spcBef>
        <a:buFont typeface="Arial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1pPr>
      <a:lvl2pPr marL="219456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2pPr>
      <a:lvl3pPr marL="438912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3pPr>
      <a:lvl4pPr marL="658368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4pPr>
      <a:lvl5pPr marL="877824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6pPr>
      <a:lvl7pPr marL="1316736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7pPr>
      <a:lvl8pPr marL="1536192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8pPr>
      <a:lvl9pPr marL="1755648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0" Type="http://schemas.openxmlformats.org/officeDocument/2006/relationships/diagramLayout" Target="../diagrams/layout3.xml"/><Relationship Id="rId21" Type="http://schemas.openxmlformats.org/officeDocument/2006/relationships/diagramQuickStyle" Target="../diagrams/quickStyle3.xml"/><Relationship Id="rId22" Type="http://schemas.openxmlformats.org/officeDocument/2006/relationships/diagramColors" Target="../diagrams/colors3.xml"/><Relationship Id="rId23" Type="http://schemas.microsoft.com/office/2007/relationships/diagramDrawing" Target="../diagrams/drawing3.xml"/><Relationship Id="rId24" Type="http://schemas.openxmlformats.org/officeDocument/2006/relationships/image" Target="../media/image8.png"/><Relationship Id="rId25" Type="http://schemas.openxmlformats.org/officeDocument/2006/relationships/image" Target="../media/image9.png"/><Relationship Id="rId26" Type="http://schemas.openxmlformats.org/officeDocument/2006/relationships/image" Target="../media/image10.png"/><Relationship Id="rId27" Type="http://schemas.openxmlformats.org/officeDocument/2006/relationships/image" Target="../media/image11.emf"/><Relationship Id="rId28" Type="http://schemas.openxmlformats.org/officeDocument/2006/relationships/image" Target="../media/image12.emf"/><Relationship Id="rId29" Type="http://schemas.openxmlformats.org/officeDocument/2006/relationships/image" Target="../media/image13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1.xml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30" Type="http://schemas.openxmlformats.org/officeDocument/2006/relationships/oleObject" Target="../embeddings/oleObject1.bin"/><Relationship Id="rId31" Type="http://schemas.openxmlformats.org/officeDocument/2006/relationships/image" Target="../media/image1.emf"/><Relationship Id="rId32" Type="http://schemas.openxmlformats.org/officeDocument/2006/relationships/image" Target="../media/image14.png"/><Relationship Id="rId9" Type="http://schemas.openxmlformats.org/officeDocument/2006/relationships/diagramData" Target="../diagrams/data1.xml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image" Target="../media/image6.png"/><Relationship Id="rId33" Type="http://schemas.openxmlformats.org/officeDocument/2006/relationships/image" Target="../media/image15.png"/><Relationship Id="rId34" Type="http://schemas.openxmlformats.org/officeDocument/2006/relationships/image" Target="../media/image16.png"/><Relationship Id="rId35" Type="http://schemas.openxmlformats.org/officeDocument/2006/relationships/image" Target="../media/image17.png"/><Relationship Id="rId36" Type="http://schemas.openxmlformats.org/officeDocument/2006/relationships/image" Target="../media/image18.png"/><Relationship Id="rId10" Type="http://schemas.openxmlformats.org/officeDocument/2006/relationships/diagramLayout" Target="../diagrams/layout1.xml"/><Relationship Id="rId11" Type="http://schemas.openxmlformats.org/officeDocument/2006/relationships/diagramQuickStyle" Target="../diagrams/quickStyle1.xml"/><Relationship Id="rId12" Type="http://schemas.openxmlformats.org/officeDocument/2006/relationships/diagramColors" Target="../diagrams/colors1.xml"/><Relationship Id="rId13" Type="http://schemas.microsoft.com/office/2007/relationships/diagramDrawing" Target="../diagrams/drawing1.xml"/><Relationship Id="rId14" Type="http://schemas.openxmlformats.org/officeDocument/2006/relationships/diagramData" Target="../diagrams/data2.xml"/><Relationship Id="rId15" Type="http://schemas.openxmlformats.org/officeDocument/2006/relationships/diagramLayout" Target="../diagrams/layout2.xml"/><Relationship Id="rId16" Type="http://schemas.openxmlformats.org/officeDocument/2006/relationships/diagramQuickStyle" Target="../diagrams/quickStyle2.xml"/><Relationship Id="rId17" Type="http://schemas.openxmlformats.org/officeDocument/2006/relationships/diagramColors" Target="../diagrams/colors2.xml"/><Relationship Id="rId18" Type="http://schemas.microsoft.com/office/2007/relationships/diagramDrawing" Target="../diagrams/drawing2.xml"/><Relationship Id="rId19" Type="http://schemas.openxmlformats.org/officeDocument/2006/relationships/diagramData" Target="../diagrams/data3.xml"/><Relationship Id="rId37" Type="http://schemas.openxmlformats.org/officeDocument/2006/relationships/image" Target="../media/image19.png"/><Relationship Id="rId38" Type="http://schemas.openxmlformats.org/officeDocument/2006/relationships/image" Target="../media/image20.png"/><Relationship Id="rId39" Type="http://schemas.openxmlformats.org/officeDocument/2006/relationships/image" Target="../media/image21.png"/><Relationship Id="rId40" Type="http://schemas.openxmlformats.org/officeDocument/2006/relationships/image" Target="../media/image22.png"/><Relationship Id="rId41" Type="http://schemas.openxmlformats.org/officeDocument/2006/relationships/image" Target="../media/image23.png"/><Relationship Id="rId42" Type="http://schemas.openxmlformats.org/officeDocument/2006/relationships/image" Target="../media/image24.tiff"/><Relationship Id="rId43" Type="http://schemas.openxmlformats.org/officeDocument/2006/relationships/image" Target="../media/image25.png"/><Relationship Id="rId44" Type="http://schemas.openxmlformats.org/officeDocument/2006/relationships/image" Target="../media/image26.png"/><Relationship Id="rId45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4038600"/>
            <a:ext cx="43891200" cy="2887980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0">
            <a:schemeClr val="accent2"/>
          </a:lnRef>
          <a:fillRef idx="1002">
            <a:schemeClr val="dk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35"/>
          <p:cNvSpPr>
            <a:spLocks noChangeArrowheads="1"/>
          </p:cNvSpPr>
          <p:nvPr/>
        </p:nvSpPr>
        <p:spPr bwMode="auto">
          <a:xfrm>
            <a:off x="685336" y="26046145"/>
            <a:ext cx="10058863" cy="605469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60000" tIns="360000" rIns="360000" bIns="360000"/>
          <a:lstStyle>
            <a:lvl1pPr eaLnBrk="0" hangingPunct="0">
              <a:defRPr sz="86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86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86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86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86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2193925" eaLnBrk="0" fontAlgn="base" hangingPunct="0">
              <a:spcBef>
                <a:spcPct val="0"/>
              </a:spcBef>
              <a:spcAft>
                <a:spcPct val="0"/>
              </a:spcAft>
              <a:defRPr sz="86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2193925" eaLnBrk="0" fontAlgn="base" hangingPunct="0">
              <a:spcBef>
                <a:spcPct val="0"/>
              </a:spcBef>
              <a:spcAft>
                <a:spcPct val="0"/>
              </a:spcAft>
              <a:defRPr sz="86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2193925" eaLnBrk="0" fontAlgn="base" hangingPunct="0">
              <a:spcBef>
                <a:spcPct val="0"/>
              </a:spcBef>
              <a:spcAft>
                <a:spcPct val="0"/>
              </a:spcAft>
              <a:defRPr sz="86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2193925" eaLnBrk="0" fontAlgn="base" hangingPunct="0">
              <a:spcBef>
                <a:spcPct val="0"/>
              </a:spcBef>
              <a:spcAft>
                <a:spcPct val="0"/>
              </a:spcAft>
              <a:defRPr sz="86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GB" altLang="en-US" sz="4000" b="1" u="sng" dirty="0" smtClean="0">
                <a:solidFill>
                  <a:srgbClr val="131F33"/>
                </a:solidFill>
              </a:rPr>
              <a:t>Conclusions</a:t>
            </a:r>
            <a:endParaRPr lang="en-GB" altLang="en-US" sz="4000" b="1" dirty="0">
              <a:solidFill>
                <a:srgbClr val="131F33"/>
              </a:solidFill>
            </a:endParaRPr>
          </a:p>
          <a:p>
            <a:pPr eaLnBrk="1" hangingPunct="1"/>
            <a:endParaRPr lang="en-US" altLang="en-US" sz="2800" dirty="0" smtClean="0"/>
          </a:p>
          <a:p>
            <a:pPr marL="457200" lvl="1" indent="-457200" eaLnBrk="1" hangingPunct="1">
              <a:buFont typeface="Arial" charset="0"/>
              <a:buChar char="•"/>
            </a:pPr>
            <a:r>
              <a:rPr lang="en-US" sz="2800" dirty="0"/>
              <a:t>Simulated BC </a:t>
            </a:r>
            <a:r>
              <a:rPr lang="en-US" sz="2800" dirty="0" smtClean="0"/>
              <a:t>burden is most sensitive </a:t>
            </a:r>
            <a:r>
              <a:rPr lang="en-US" sz="2800" dirty="0"/>
              <a:t>to </a:t>
            </a:r>
            <a:r>
              <a:rPr lang="en-US" sz="2800" dirty="0" smtClean="0"/>
              <a:t>the choices </a:t>
            </a:r>
            <a:r>
              <a:rPr lang="en-US" sz="2800" dirty="0"/>
              <a:t>of </a:t>
            </a:r>
            <a:r>
              <a:rPr lang="en-US" sz="2800" dirty="0" smtClean="0"/>
              <a:t>aging </a:t>
            </a:r>
            <a:r>
              <a:rPr lang="en-US" sz="2800" dirty="0"/>
              <a:t>criterion in the high-latitude </a:t>
            </a:r>
            <a:r>
              <a:rPr lang="en-US" sz="2800" dirty="0" smtClean="0"/>
              <a:t>regions, </a:t>
            </a:r>
            <a:r>
              <a:rPr lang="en-US" sz="2800" dirty="0"/>
              <a:t>with maximum differences in </a:t>
            </a:r>
            <a:r>
              <a:rPr lang="en-US" sz="2800" dirty="0" smtClean="0"/>
              <a:t>the annually averaged BC </a:t>
            </a:r>
            <a:r>
              <a:rPr lang="en-US" sz="2800" dirty="0"/>
              <a:t>mixing ratio of 16% near the surface. </a:t>
            </a:r>
            <a:endParaRPr lang="en-US" sz="2800" dirty="0" smtClean="0"/>
          </a:p>
          <a:p>
            <a:pPr marL="457200" lvl="1" indent="-457200" eaLnBrk="1" hangingPunct="1">
              <a:buFont typeface="Arial" charset="0"/>
              <a:buChar char="•"/>
            </a:pPr>
            <a:r>
              <a:rPr lang="en-US" altLang="zh-CN" sz="2800" dirty="0" smtClean="0"/>
              <a:t>Aging </a:t>
            </a:r>
            <a:r>
              <a:rPr lang="en-US" altLang="zh-CN" sz="2800" dirty="0"/>
              <a:t>timescales range from less than one hour to several </a:t>
            </a:r>
            <a:r>
              <a:rPr lang="en-US" altLang="zh-CN" sz="2800" dirty="0" smtClean="0"/>
              <a:t>days.</a:t>
            </a:r>
            <a:endParaRPr lang="en-US" sz="2800" dirty="0" smtClean="0"/>
          </a:p>
          <a:p>
            <a:pPr marL="457200" lvl="1" indent="-457200" eaLnBrk="1" hangingPunct="1">
              <a:buFont typeface="Arial" charset="0"/>
              <a:buChar char="•"/>
            </a:pPr>
            <a:r>
              <a:rPr lang="en-US" altLang="zh-CN" sz="2800" dirty="0" smtClean="0"/>
              <a:t>Condensation </a:t>
            </a:r>
            <a:r>
              <a:rPr lang="en-US" altLang="zh-CN" sz="2800" dirty="0"/>
              <a:t>of SOA and sulfate plays a dominating </a:t>
            </a:r>
            <a:r>
              <a:rPr lang="en-US" altLang="zh-CN" sz="2800" dirty="0" smtClean="0"/>
              <a:t>role </a:t>
            </a:r>
            <a:r>
              <a:rPr lang="en-US" altLang="zh-CN" sz="2800" dirty="0"/>
              <a:t>in BC </a:t>
            </a:r>
            <a:r>
              <a:rPr lang="en-US" altLang="zh-CN" sz="2800" dirty="0" smtClean="0"/>
              <a:t>aging, compared to coagulation.</a:t>
            </a:r>
            <a:endParaRPr lang="en-US" altLang="zh-CN" sz="2800" dirty="0"/>
          </a:p>
          <a:p>
            <a:pPr marL="457200" lvl="1" indent="-457200" eaLnBrk="1" hangingPunct="1">
              <a:buFont typeface="Arial" charset="0"/>
              <a:buChar char="•"/>
            </a:pPr>
            <a:r>
              <a:rPr lang="en-US" altLang="zh-CN" sz="2800" dirty="0" smtClean="0"/>
              <a:t>MAM4 </a:t>
            </a:r>
            <a:r>
              <a:rPr lang="en-US" altLang="zh-CN" sz="2800" dirty="0"/>
              <a:t>aging timescales are broadly consistent with </a:t>
            </a:r>
            <a:r>
              <a:rPr lang="en-US" altLang="zh-CN" sz="2800" dirty="0" err="1" smtClean="0"/>
              <a:t>PartMC</a:t>
            </a:r>
            <a:r>
              <a:rPr lang="en-US" altLang="zh-CN" sz="2800" dirty="0"/>
              <a:t>-</a:t>
            </a:r>
            <a:r>
              <a:rPr lang="en-US" altLang="zh-CN" sz="2800" dirty="0" smtClean="0"/>
              <a:t>MOSAIC </a:t>
            </a:r>
            <a:r>
              <a:rPr lang="en-US" altLang="zh-CN" sz="2800" dirty="0"/>
              <a:t>aging timescales.</a:t>
            </a:r>
          </a:p>
          <a:p>
            <a:pPr eaLnBrk="1" hangingPunct="1"/>
            <a:endParaRPr lang="en-US" altLang="en-US" sz="2800" dirty="0" smtClean="0"/>
          </a:p>
        </p:txBody>
      </p:sp>
      <p:sp>
        <p:nvSpPr>
          <p:cNvPr id="9" name="Rectangle 49"/>
          <p:cNvSpPr>
            <a:spLocks noChangeArrowheads="1"/>
          </p:cNvSpPr>
          <p:nvPr/>
        </p:nvSpPr>
        <p:spPr bwMode="auto">
          <a:xfrm>
            <a:off x="685799" y="5181600"/>
            <a:ext cx="10058400" cy="20133569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60000" tIns="360000" rIns="360000" bIns="360000"/>
          <a:lstStyle>
            <a:lvl1pPr eaLnBrk="0" hangingPunct="0">
              <a:defRPr sz="86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86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86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86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86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2193925" eaLnBrk="0" fontAlgn="base" hangingPunct="0">
              <a:spcBef>
                <a:spcPct val="0"/>
              </a:spcBef>
              <a:spcAft>
                <a:spcPct val="0"/>
              </a:spcAft>
              <a:defRPr sz="86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2193925" eaLnBrk="0" fontAlgn="base" hangingPunct="0">
              <a:spcBef>
                <a:spcPct val="0"/>
              </a:spcBef>
              <a:spcAft>
                <a:spcPct val="0"/>
              </a:spcAft>
              <a:defRPr sz="86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2193925" eaLnBrk="0" fontAlgn="base" hangingPunct="0">
              <a:spcBef>
                <a:spcPct val="0"/>
              </a:spcBef>
              <a:spcAft>
                <a:spcPct val="0"/>
              </a:spcAft>
              <a:defRPr sz="86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2193925" eaLnBrk="0" fontAlgn="base" hangingPunct="0">
              <a:spcBef>
                <a:spcPct val="0"/>
              </a:spcBef>
              <a:spcAft>
                <a:spcPct val="0"/>
              </a:spcAft>
              <a:defRPr sz="86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just" eaLnBrk="1" hangingPunct="1">
              <a:spcBef>
                <a:spcPct val="50000"/>
              </a:spcBef>
            </a:pPr>
            <a:r>
              <a:rPr lang="en-GB" altLang="en-US" sz="4000" b="1" u="sng" dirty="0" smtClean="0">
                <a:solidFill>
                  <a:schemeClr val="accent1"/>
                </a:solidFill>
              </a:rPr>
              <a:t>Introduction</a:t>
            </a:r>
            <a:endParaRPr lang="en-GB" altLang="en-US" sz="4000" b="1" u="sng" dirty="0">
              <a:solidFill>
                <a:schemeClr val="accent1"/>
              </a:solidFill>
            </a:endParaRPr>
          </a:p>
          <a:p>
            <a:pPr algn="just" eaLnBrk="1" hangingPunct="1"/>
            <a:endParaRPr lang="en-US" sz="2800" dirty="0" smtClean="0"/>
          </a:p>
          <a:p>
            <a:pPr algn="just" eaLnBrk="1" hangingPunct="1"/>
            <a:endParaRPr lang="en-US" sz="2800" dirty="0" smtClean="0"/>
          </a:p>
        </p:txBody>
      </p:sp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11506200" y="5181599"/>
            <a:ext cx="10058400" cy="2691923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60000" tIns="360000" rIns="360000" bIns="360000"/>
          <a:lstStyle>
            <a:lvl1pPr marL="381000" indent="-381000" eaLnBrk="0" hangingPunct="0">
              <a:defRPr sz="86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86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86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86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86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2193925" eaLnBrk="0" fontAlgn="base" hangingPunct="0">
              <a:spcBef>
                <a:spcPct val="0"/>
              </a:spcBef>
              <a:spcAft>
                <a:spcPct val="0"/>
              </a:spcAft>
              <a:defRPr sz="86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2193925" eaLnBrk="0" fontAlgn="base" hangingPunct="0">
              <a:spcBef>
                <a:spcPct val="0"/>
              </a:spcBef>
              <a:spcAft>
                <a:spcPct val="0"/>
              </a:spcAft>
              <a:defRPr sz="86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2193925" eaLnBrk="0" fontAlgn="base" hangingPunct="0">
              <a:spcBef>
                <a:spcPct val="0"/>
              </a:spcBef>
              <a:spcAft>
                <a:spcPct val="0"/>
              </a:spcAft>
              <a:defRPr sz="86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2193925" eaLnBrk="0" fontAlgn="base" hangingPunct="0">
              <a:spcBef>
                <a:spcPct val="0"/>
              </a:spcBef>
              <a:spcAft>
                <a:spcPct val="0"/>
              </a:spcAft>
              <a:defRPr sz="86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GB" altLang="en-US" sz="4000" b="1" u="sng" dirty="0" smtClean="0">
                <a:solidFill>
                  <a:srgbClr val="131F33"/>
                </a:solidFill>
              </a:rPr>
              <a:t>Method</a:t>
            </a:r>
            <a:endParaRPr lang="en-GB" altLang="en-US" sz="4000" b="1" dirty="0" smtClean="0">
              <a:solidFill>
                <a:srgbClr val="131F33"/>
              </a:solidFill>
            </a:endParaRPr>
          </a:p>
          <a:p>
            <a:pPr eaLnBrk="1" hangingPunct="1"/>
            <a:endParaRPr lang="en-US" altLang="en-US" sz="2800" b="1" dirty="0" smtClean="0"/>
          </a:p>
          <a:p>
            <a:r>
              <a:rPr lang="en-US" altLang="en-US" sz="2800" b="1" dirty="0" smtClean="0">
                <a:latin typeface="Georgia" charset="0"/>
                <a:ea typeface="Georgia" charset="0"/>
                <a:cs typeface="Georgia" charset="0"/>
              </a:rPr>
              <a:t>Model Specifications</a:t>
            </a:r>
            <a:endParaRPr lang="en-US" sz="2800" b="1" dirty="0">
              <a:latin typeface="Georgia" charset="0"/>
              <a:ea typeface="Georgia" charset="0"/>
              <a:cs typeface="Georgia" charset="0"/>
            </a:endParaRPr>
          </a:p>
          <a:p>
            <a:endParaRPr lang="en-US" altLang="en-US" sz="2800" b="1" dirty="0" smtClean="0">
              <a:ea typeface="Arial" charset="0"/>
              <a:cs typeface="Arial" charset="0"/>
            </a:endParaRPr>
          </a:p>
          <a:p>
            <a:endParaRPr lang="en-US" altLang="en-US" sz="2800" b="1" dirty="0" smtClean="0">
              <a:ea typeface="Arial" charset="0"/>
              <a:cs typeface="Arial" charset="0"/>
            </a:endParaRPr>
          </a:p>
          <a:p>
            <a:endParaRPr lang="en-US" altLang="en-US" sz="2800" b="1" dirty="0">
              <a:ea typeface="Arial" charset="0"/>
              <a:cs typeface="Arial" charset="0"/>
            </a:endParaRPr>
          </a:p>
          <a:p>
            <a:endParaRPr lang="en-US" altLang="en-US" sz="2800" b="1" dirty="0" smtClean="0">
              <a:latin typeface="Georgia" charset="0"/>
              <a:ea typeface="Georgia" charset="0"/>
              <a:cs typeface="Georgia" charset="0"/>
            </a:endParaRPr>
          </a:p>
          <a:p>
            <a:r>
              <a:rPr lang="en-US" altLang="en-US" sz="2800" b="1" dirty="0" smtClean="0">
                <a:latin typeface="Georgia" charset="0"/>
                <a:ea typeface="Georgia" charset="0"/>
                <a:cs typeface="Georgia" charset="0"/>
              </a:rPr>
              <a:t>Modal </a:t>
            </a:r>
            <a:r>
              <a:rPr lang="en-US" altLang="en-US" sz="2800" b="1" dirty="0">
                <a:latin typeface="Georgia" charset="0"/>
                <a:ea typeface="Georgia" charset="0"/>
                <a:cs typeface="Georgia" charset="0"/>
              </a:rPr>
              <a:t>Aerosol Model (MAM4) </a:t>
            </a:r>
            <a:r>
              <a:rPr lang="en-US" altLang="en-US" sz="2800" b="1" dirty="0" smtClean="0">
                <a:latin typeface="Georgia" charset="0"/>
                <a:ea typeface="Georgia" charset="0"/>
                <a:cs typeface="Georgia" charset="0"/>
              </a:rPr>
              <a:t>in </a:t>
            </a:r>
            <a:r>
              <a:rPr lang="en-US" altLang="en-US" sz="2800" b="1" dirty="0" err="1" smtClean="0">
                <a:latin typeface="Georgia" charset="0"/>
                <a:ea typeface="Georgia" charset="0"/>
                <a:cs typeface="Georgia" charset="0"/>
              </a:rPr>
              <a:t>CAMChem</a:t>
            </a:r>
            <a:endParaRPr lang="en-US" sz="2800" dirty="0">
              <a:latin typeface="Georgia" charset="0"/>
              <a:ea typeface="Georgia" charset="0"/>
              <a:cs typeface="Georgia" charset="0"/>
            </a:endParaRPr>
          </a:p>
          <a:p>
            <a:pPr eaLnBrk="1" hangingPunct="1"/>
            <a:endParaRPr lang="en-US" altLang="en-US" sz="2800" b="1" dirty="0">
              <a:latin typeface="Georgia" charset="0"/>
              <a:ea typeface="Georgia" charset="0"/>
              <a:cs typeface="Georgia" charset="0"/>
            </a:endParaRPr>
          </a:p>
          <a:p>
            <a:pPr eaLnBrk="1" hangingPunct="1"/>
            <a:endParaRPr lang="en-US" altLang="en-US" sz="2800" b="1" dirty="0" smtClean="0">
              <a:latin typeface="Georgia" charset="0"/>
              <a:ea typeface="Georgia" charset="0"/>
              <a:cs typeface="Georgia" charset="0"/>
            </a:endParaRPr>
          </a:p>
          <a:p>
            <a:pPr eaLnBrk="1" hangingPunct="1"/>
            <a:endParaRPr lang="en-US" altLang="en-US" sz="2800" b="1" dirty="0">
              <a:latin typeface="Georgia" charset="0"/>
              <a:ea typeface="Georgia" charset="0"/>
              <a:cs typeface="Georgia" charset="0"/>
            </a:endParaRPr>
          </a:p>
          <a:p>
            <a:pPr eaLnBrk="1" hangingPunct="1"/>
            <a:endParaRPr lang="en-US" altLang="en-US" sz="2800" b="1" dirty="0" smtClean="0">
              <a:latin typeface="Georgia" charset="0"/>
              <a:ea typeface="Georgia" charset="0"/>
              <a:cs typeface="Georgia" charset="0"/>
            </a:endParaRPr>
          </a:p>
          <a:p>
            <a:pPr eaLnBrk="1" hangingPunct="1"/>
            <a:endParaRPr lang="en-US" altLang="en-US" sz="2800" b="1" dirty="0">
              <a:latin typeface="Georgia" charset="0"/>
              <a:ea typeface="Georgia" charset="0"/>
              <a:cs typeface="Georgia" charset="0"/>
            </a:endParaRPr>
          </a:p>
          <a:p>
            <a:pPr eaLnBrk="1" hangingPunct="1"/>
            <a:endParaRPr lang="en-US" altLang="en-US" sz="2800" b="1" dirty="0" smtClean="0">
              <a:latin typeface="Georgia" charset="0"/>
              <a:ea typeface="Georgia" charset="0"/>
              <a:cs typeface="Georgia" charset="0"/>
            </a:endParaRPr>
          </a:p>
          <a:p>
            <a:pPr eaLnBrk="1" hangingPunct="1"/>
            <a:endParaRPr lang="en-US" altLang="en-US" sz="2800" b="1" dirty="0">
              <a:latin typeface="Georgia" charset="0"/>
              <a:ea typeface="Georgia" charset="0"/>
              <a:cs typeface="Georgia" charset="0"/>
            </a:endParaRPr>
          </a:p>
          <a:p>
            <a:pPr eaLnBrk="1" hangingPunct="1"/>
            <a:endParaRPr lang="en-US" altLang="en-US" sz="2800" b="1" dirty="0" smtClean="0">
              <a:latin typeface="Georgia" charset="0"/>
              <a:ea typeface="Georgia" charset="0"/>
              <a:cs typeface="Georgia" charset="0"/>
            </a:endParaRPr>
          </a:p>
          <a:p>
            <a:pPr eaLnBrk="1" hangingPunct="1"/>
            <a:endParaRPr lang="en-US" altLang="en-US" sz="2800" b="1" dirty="0">
              <a:latin typeface="Georgia" charset="0"/>
              <a:ea typeface="Georgia" charset="0"/>
              <a:cs typeface="Georgia" charset="0"/>
            </a:endParaRPr>
          </a:p>
          <a:p>
            <a:pPr eaLnBrk="1" hangingPunct="1"/>
            <a:endParaRPr lang="en-US" altLang="en-US" sz="2800" b="1" dirty="0" smtClean="0">
              <a:latin typeface="Georgia" charset="0"/>
              <a:ea typeface="Georgia" charset="0"/>
              <a:cs typeface="Georgia" charset="0"/>
            </a:endParaRPr>
          </a:p>
          <a:p>
            <a:pPr eaLnBrk="1" hangingPunct="1"/>
            <a:endParaRPr lang="en-US" altLang="en-US" sz="2800" b="1" dirty="0">
              <a:latin typeface="Georgia" charset="0"/>
              <a:ea typeface="Georgia" charset="0"/>
              <a:cs typeface="Georgia" charset="0"/>
            </a:endParaRPr>
          </a:p>
          <a:p>
            <a:pPr eaLnBrk="1" hangingPunct="1"/>
            <a:endParaRPr lang="en-US" altLang="en-US" sz="2800" b="1" dirty="0" smtClean="0">
              <a:latin typeface="Georgia" charset="0"/>
              <a:ea typeface="Georgia" charset="0"/>
              <a:cs typeface="Georgia" charset="0"/>
            </a:endParaRPr>
          </a:p>
          <a:p>
            <a:pPr eaLnBrk="1" hangingPunct="1"/>
            <a:endParaRPr lang="en-US" altLang="en-US" sz="2800" b="1" dirty="0">
              <a:latin typeface="Georgia" charset="0"/>
              <a:ea typeface="Georgia" charset="0"/>
              <a:cs typeface="Georgia" charset="0"/>
            </a:endParaRPr>
          </a:p>
          <a:p>
            <a:pPr eaLnBrk="1" hangingPunct="1"/>
            <a:endParaRPr lang="en-US" altLang="en-US" sz="2800" b="1" dirty="0" smtClean="0">
              <a:latin typeface="Georgia" charset="0"/>
              <a:ea typeface="Georgia" charset="0"/>
              <a:cs typeface="Georgia" charset="0"/>
            </a:endParaRPr>
          </a:p>
          <a:p>
            <a:pPr eaLnBrk="1" hangingPunct="1"/>
            <a:endParaRPr lang="en-US" altLang="en-US" sz="2800" b="1" dirty="0">
              <a:latin typeface="Georgia" charset="0"/>
              <a:ea typeface="Georgia" charset="0"/>
              <a:cs typeface="Georgia" charset="0"/>
            </a:endParaRPr>
          </a:p>
          <a:p>
            <a:pPr eaLnBrk="1" hangingPunct="1"/>
            <a:endParaRPr lang="en-US" altLang="en-US" sz="2800" b="1" dirty="0" smtClean="0">
              <a:latin typeface="Georgia" charset="0"/>
              <a:ea typeface="Georgia" charset="0"/>
              <a:cs typeface="Georgia" charset="0"/>
            </a:endParaRPr>
          </a:p>
          <a:p>
            <a:pPr eaLnBrk="1" hangingPunct="1"/>
            <a:endParaRPr lang="en-US" altLang="en-US" sz="2800" b="1" dirty="0" smtClean="0">
              <a:latin typeface="Georgia" charset="0"/>
              <a:ea typeface="Georgia" charset="0"/>
              <a:cs typeface="Georgia" charset="0"/>
            </a:endParaRPr>
          </a:p>
          <a:p>
            <a:pPr eaLnBrk="1" hangingPunct="1"/>
            <a:r>
              <a:rPr lang="en-US" altLang="en-US" sz="2800" b="1" dirty="0" smtClean="0">
                <a:latin typeface="Georgia" charset="0"/>
                <a:ea typeface="Georgia" charset="0"/>
                <a:cs typeface="Georgia" charset="0"/>
              </a:rPr>
              <a:t>Condensation: “Monolayer-of-sulfate criterion”</a:t>
            </a:r>
          </a:p>
          <a:p>
            <a:pPr eaLnBrk="1" hangingPunct="1"/>
            <a:endParaRPr lang="en-US" altLang="en-US" sz="2800" b="1" dirty="0">
              <a:latin typeface="Georgia" charset="0"/>
              <a:ea typeface="Georgia" charset="0"/>
              <a:cs typeface="Georgia" charset="0"/>
            </a:endParaRPr>
          </a:p>
          <a:p>
            <a:pPr eaLnBrk="1" hangingPunct="1"/>
            <a:endParaRPr lang="en-US" altLang="en-US" sz="2800" b="1" dirty="0" smtClean="0">
              <a:latin typeface="Georgia" charset="0"/>
              <a:ea typeface="Georgia" charset="0"/>
              <a:cs typeface="Georgia" charset="0"/>
            </a:endParaRPr>
          </a:p>
          <a:p>
            <a:pPr eaLnBrk="1" hangingPunct="1"/>
            <a:endParaRPr lang="en-US" altLang="en-US" sz="2800" b="1" dirty="0">
              <a:latin typeface="Georgia" charset="0"/>
              <a:ea typeface="Georgia" charset="0"/>
              <a:cs typeface="Georgia" charset="0"/>
            </a:endParaRPr>
          </a:p>
          <a:p>
            <a:pPr eaLnBrk="1" hangingPunct="1"/>
            <a:endParaRPr lang="en-US" altLang="en-US" sz="2800" b="1" dirty="0" smtClean="0">
              <a:latin typeface="Georgia" charset="0"/>
              <a:ea typeface="Georgia" charset="0"/>
              <a:cs typeface="Georgia" charset="0"/>
            </a:endParaRPr>
          </a:p>
          <a:p>
            <a:pPr eaLnBrk="1" hangingPunct="1"/>
            <a:endParaRPr lang="en-US" altLang="en-US" sz="2800" b="1" dirty="0">
              <a:latin typeface="Georgia" charset="0"/>
              <a:ea typeface="Georgia" charset="0"/>
              <a:cs typeface="Georgia" charset="0"/>
            </a:endParaRPr>
          </a:p>
          <a:p>
            <a:pPr eaLnBrk="1" hangingPunct="1"/>
            <a:endParaRPr lang="en-US" altLang="en-US" sz="2800" b="1" dirty="0" smtClean="0">
              <a:latin typeface="Georgia" charset="0"/>
              <a:ea typeface="Georgia" charset="0"/>
              <a:cs typeface="Georgia" charset="0"/>
            </a:endParaRPr>
          </a:p>
          <a:p>
            <a:pPr eaLnBrk="1" hangingPunct="1"/>
            <a:endParaRPr lang="en-US" altLang="en-US" sz="2800" b="1" dirty="0">
              <a:latin typeface="Georgia" charset="0"/>
              <a:ea typeface="Georgia" charset="0"/>
              <a:cs typeface="Georgia" charset="0"/>
            </a:endParaRPr>
          </a:p>
          <a:p>
            <a:pPr eaLnBrk="1" hangingPunct="1"/>
            <a:endParaRPr lang="en-US" altLang="en-US" sz="2800" b="1" dirty="0" smtClean="0">
              <a:latin typeface="Georgia" charset="0"/>
              <a:ea typeface="Georgia" charset="0"/>
              <a:cs typeface="Georgia" charset="0"/>
            </a:endParaRPr>
          </a:p>
          <a:p>
            <a:pPr eaLnBrk="1" hangingPunct="1"/>
            <a:endParaRPr lang="en-US" altLang="en-US" sz="2800" b="1" dirty="0">
              <a:latin typeface="Georgia" charset="0"/>
              <a:ea typeface="Georgia" charset="0"/>
              <a:cs typeface="Georgia" charset="0"/>
            </a:endParaRPr>
          </a:p>
          <a:p>
            <a:pPr eaLnBrk="1" hangingPunct="1"/>
            <a:endParaRPr lang="en-US" altLang="en-US" sz="2800" b="1" dirty="0" smtClean="0">
              <a:latin typeface="Georgia" charset="0"/>
              <a:ea typeface="Georgia" charset="0"/>
              <a:cs typeface="Georgia" charset="0"/>
            </a:endParaRPr>
          </a:p>
          <a:p>
            <a:pPr eaLnBrk="1" hangingPunct="1"/>
            <a:endParaRPr lang="en-GB" altLang="en-US" sz="800" b="1" u="sng" dirty="0" smtClean="0">
              <a:solidFill>
                <a:srgbClr val="131F33"/>
              </a:solidFill>
            </a:endParaRPr>
          </a:p>
          <a:p>
            <a:pPr eaLnBrk="1" hangingPunct="1"/>
            <a:r>
              <a:rPr lang="en-GB" altLang="en-US" sz="4000" b="1" u="sng" dirty="0" smtClean="0">
                <a:solidFill>
                  <a:srgbClr val="131F33"/>
                </a:solidFill>
              </a:rPr>
              <a:t>Results</a:t>
            </a:r>
            <a:endParaRPr lang="en-GB" altLang="en-US" sz="2800" b="1" dirty="0">
              <a:latin typeface="Georgia" charset="0"/>
              <a:ea typeface="Georgia" charset="0"/>
              <a:cs typeface="Georgia" charset="0"/>
            </a:endParaRPr>
          </a:p>
          <a:p>
            <a:pPr eaLnBrk="1" hangingPunct="1"/>
            <a:endParaRPr lang="zh-CN" altLang="en-US" sz="2800" b="1" dirty="0" smtClean="0">
              <a:ea typeface="Arial" charset="0"/>
              <a:cs typeface="Arial" charset="0"/>
            </a:endParaRPr>
          </a:p>
          <a:p>
            <a:pPr eaLnBrk="1" hangingPunct="1"/>
            <a:r>
              <a:rPr lang="en-GB" altLang="en-US" sz="2700" b="1" dirty="0" smtClean="0">
                <a:latin typeface="Georgia" charset="0"/>
                <a:ea typeface="Georgia" charset="0"/>
                <a:cs typeface="Georgia" charset="0"/>
              </a:rPr>
              <a:t>1. BC Burden Sensitivity to Monolayer Criterion</a:t>
            </a:r>
            <a:endParaRPr lang="en-GB" altLang="en-US" sz="2700" b="1" dirty="0">
              <a:latin typeface="Georgia" charset="0"/>
              <a:ea typeface="Georgia" charset="0"/>
              <a:cs typeface="Georgia" charset="0"/>
            </a:endParaRPr>
          </a:p>
          <a:p>
            <a:pPr eaLnBrk="1" hangingPunct="1"/>
            <a:endParaRPr lang="en-US" altLang="zh-CN" sz="2700" b="1" dirty="0">
              <a:latin typeface="Georgia" charset="0"/>
              <a:ea typeface="Georgia" charset="0"/>
              <a:cs typeface="Georgia" charset="0"/>
            </a:endParaRPr>
          </a:p>
          <a:p>
            <a:pPr eaLnBrk="1" hangingPunct="1"/>
            <a:endParaRPr lang="en-US" altLang="zh-CN" sz="2800" b="1" dirty="0" smtClean="0">
              <a:latin typeface="Georgia" charset="0"/>
              <a:ea typeface="Georgia" charset="0"/>
              <a:cs typeface="Georgia" charset="0"/>
            </a:endParaRPr>
          </a:p>
          <a:p>
            <a:pPr eaLnBrk="1" hangingPunct="1"/>
            <a:endParaRPr lang="en-US" altLang="zh-CN" sz="2800" b="1" dirty="0">
              <a:latin typeface="Georgia" charset="0"/>
              <a:ea typeface="Georgia" charset="0"/>
              <a:cs typeface="Georgia" charset="0"/>
            </a:endParaRPr>
          </a:p>
          <a:p>
            <a:pPr eaLnBrk="1" hangingPunct="1"/>
            <a:endParaRPr lang="en-US" altLang="zh-CN" sz="2800" b="1" dirty="0" smtClean="0">
              <a:latin typeface="Georgia" charset="0"/>
              <a:ea typeface="Georgia" charset="0"/>
              <a:cs typeface="Georgia" charset="0"/>
            </a:endParaRPr>
          </a:p>
          <a:p>
            <a:pPr eaLnBrk="1" hangingPunct="1"/>
            <a:endParaRPr lang="en-US" altLang="zh-CN" sz="2800" b="1" dirty="0">
              <a:latin typeface="Georgia" charset="0"/>
              <a:ea typeface="Georgia" charset="0"/>
              <a:cs typeface="Georgia" charset="0"/>
            </a:endParaRPr>
          </a:p>
          <a:p>
            <a:pPr eaLnBrk="1" hangingPunct="1"/>
            <a:endParaRPr lang="en-US" altLang="en-US" sz="2800" b="1" dirty="0">
              <a:latin typeface="Georgia" charset="0"/>
              <a:ea typeface="Georgia" charset="0"/>
              <a:cs typeface="Georgia" charset="0"/>
            </a:endParaRPr>
          </a:p>
          <a:p>
            <a:pPr eaLnBrk="1" hangingPunct="1"/>
            <a:endParaRPr lang="en-US" altLang="en-US" sz="2800" b="1" dirty="0">
              <a:latin typeface="Georgia" charset="0"/>
              <a:ea typeface="Georgia" charset="0"/>
              <a:cs typeface="Georgia" charset="0"/>
            </a:endParaRPr>
          </a:p>
        </p:txBody>
      </p:sp>
      <p:sp>
        <p:nvSpPr>
          <p:cNvPr id="11" name="Rectangle 51"/>
          <p:cNvSpPr>
            <a:spLocks noChangeArrowheads="1"/>
          </p:cNvSpPr>
          <p:nvPr/>
        </p:nvSpPr>
        <p:spPr bwMode="auto">
          <a:xfrm>
            <a:off x="22326598" y="5181601"/>
            <a:ext cx="10058400" cy="26919236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60000" tIns="360000" rIns="360000" bIns="360000"/>
          <a:lstStyle>
            <a:lvl1pPr eaLnBrk="0" hangingPunct="0">
              <a:defRPr sz="86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86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86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86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86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2193925" eaLnBrk="0" fontAlgn="base" hangingPunct="0">
              <a:spcBef>
                <a:spcPct val="0"/>
              </a:spcBef>
              <a:spcAft>
                <a:spcPct val="0"/>
              </a:spcAft>
              <a:defRPr sz="86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2193925" eaLnBrk="0" fontAlgn="base" hangingPunct="0">
              <a:spcBef>
                <a:spcPct val="0"/>
              </a:spcBef>
              <a:spcAft>
                <a:spcPct val="0"/>
              </a:spcAft>
              <a:defRPr sz="86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2193925" eaLnBrk="0" fontAlgn="base" hangingPunct="0">
              <a:spcBef>
                <a:spcPct val="0"/>
              </a:spcBef>
              <a:spcAft>
                <a:spcPct val="0"/>
              </a:spcAft>
              <a:defRPr sz="86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2193925" eaLnBrk="0" fontAlgn="base" hangingPunct="0">
              <a:spcBef>
                <a:spcPct val="0"/>
              </a:spcBef>
              <a:spcAft>
                <a:spcPct val="0"/>
              </a:spcAft>
              <a:defRPr sz="86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lang="en-GB" sz="2800" b="1" dirty="0">
              <a:latin typeface="Georgia" charset="0"/>
              <a:ea typeface="Georgia" charset="0"/>
              <a:cs typeface="Georgia" charset="0"/>
            </a:endParaRPr>
          </a:p>
          <a:p>
            <a:pPr marL="514350" indent="-514350" eaLnBrk="1" hangingPunct="1">
              <a:spcBef>
                <a:spcPct val="50000"/>
              </a:spcBef>
              <a:buAutoNum type="arabicPeriod"/>
            </a:pPr>
            <a:endParaRPr lang="en-GB" sz="2800" b="1" dirty="0" smtClean="0">
              <a:latin typeface="Georgia" charset="0"/>
              <a:ea typeface="Georgia" charset="0"/>
              <a:cs typeface="Georgia" charset="0"/>
            </a:endParaRPr>
          </a:p>
          <a:p>
            <a:pPr marL="514350" indent="-514350" eaLnBrk="1" hangingPunct="1">
              <a:spcBef>
                <a:spcPct val="50000"/>
              </a:spcBef>
              <a:buAutoNum type="arabicPeriod"/>
            </a:pPr>
            <a:endParaRPr lang="en-GB" sz="2800" b="1" dirty="0">
              <a:latin typeface="Georgia" charset="0"/>
              <a:ea typeface="Georgia" charset="0"/>
              <a:cs typeface="Georgia" charset="0"/>
            </a:endParaRPr>
          </a:p>
          <a:p>
            <a:pPr marL="514350" indent="-514350" eaLnBrk="1" hangingPunct="1">
              <a:spcBef>
                <a:spcPct val="50000"/>
              </a:spcBef>
              <a:buAutoNum type="arabicPeriod"/>
            </a:pPr>
            <a:endParaRPr lang="en-GB" sz="2800" b="1" dirty="0" smtClean="0">
              <a:latin typeface="Georgia" charset="0"/>
              <a:ea typeface="Georgia" charset="0"/>
              <a:cs typeface="Georgia" charset="0"/>
            </a:endParaRPr>
          </a:p>
          <a:p>
            <a:pPr marL="514350" indent="-514350" eaLnBrk="1" hangingPunct="1">
              <a:spcBef>
                <a:spcPct val="50000"/>
              </a:spcBef>
              <a:buAutoNum type="arabicPeriod"/>
            </a:pPr>
            <a:endParaRPr lang="en-GB" sz="2800" b="1" dirty="0">
              <a:latin typeface="Georgia" charset="0"/>
              <a:ea typeface="Georgia" charset="0"/>
              <a:cs typeface="Georgia" charset="0"/>
            </a:endParaRPr>
          </a:p>
          <a:p>
            <a:pPr marL="514350" indent="-514350" eaLnBrk="1" hangingPunct="1">
              <a:spcBef>
                <a:spcPct val="50000"/>
              </a:spcBef>
              <a:buAutoNum type="arabicPeriod"/>
            </a:pPr>
            <a:endParaRPr lang="en-GB" sz="2800" b="1" dirty="0" smtClean="0">
              <a:latin typeface="Georgia" charset="0"/>
              <a:ea typeface="Georgia" charset="0"/>
              <a:cs typeface="Georgia" charset="0"/>
            </a:endParaRPr>
          </a:p>
          <a:p>
            <a:pPr marL="514350" indent="-514350" eaLnBrk="1" hangingPunct="1">
              <a:spcBef>
                <a:spcPct val="50000"/>
              </a:spcBef>
              <a:buAutoNum type="arabicPeriod"/>
            </a:pPr>
            <a:endParaRPr lang="en-GB" sz="2800" b="1" dirty="0">
              <a:latin typeface="Georgia" charset="0"/>
              <a:ea typeface="Georgia" charset="0"/>
              <a:cs typeface="Georgia" charset="0"/>
            </a:endParaRPr>
          </a:p>
          <a:p>
            <a:pPr marL="514350" indent="-514350" eaLnBrk="1" hangingPunct="1">
              <a:spcBef>
                <a:spcPct val="50000"/>
              </a:spcBef>
              <a:buAutoNum type="arabicPeriod"/>
            </a:pPr>
            <a:endParaRPr lang="en-GB" sz="2800" b="1" dirty="0" smtClean="0">
              <a:latin typeface="Georgia" charset="0"/>
              <a:ea typeface="Georgia" charset="0"/>
              <a:cs typeface="Georgia" charset="0"/>
            </a:endParaRPr>
          </a:p>
          <a:p>
            <a:pPr marL="514350" indent="-514350" eaLnBrk="1" hangingPunct="1">
              <a:spcBef>
                <a:spcPct val="50000"/>
              </a:spcBef>
              <a:buAutoNum type="arabicPeriod"/>
            </a:pPr>
            <a:endParaRPr lang="en-GB" sz="2800" b="1" dirty="0">
              <a:latin typeface="Georgia" charset="0"/>
              <a:ea typeface="Georgia" charset="0"/>
              <a:cs typeface="Georgia" charset="0"/>
            </a:endParaRPr>
          </a:p>
          <a:p>
            <a:pPr marL="514350" indent="-514350" eaLnBrk="1" hangingPunct="1">
              <a:spcBef>
                <a:spcPct val="50000"/>
              </a:spcBef>
              <a:buAutoNum type="arabicPeriod"/>
            </a:pPr>
            <a:endParaRPr lang="en-GB" sz="2800" b="1" dirty="0" smtClean="0">
              <a:latin typeface="Georgia" charset="0"/>
              <a:ea typeface="Georgia" charset="0"/>
              <a:cs typeface="Georgia" charset="0"/>
            </a:endParaRPr>
          </a:p>
          <a:p>
            <a:pPr marL="514350" indent="-514350" eaLnBrk="1" hangingPunct="1">
              <a:spcBef>
                <a:spcPct val="50000"/>
              </a:spcBef>
              <a:buAutoNum type="arabicPeriod"/>
            </a:pPr>
            <a:endParaRPr lang="en-GB" sz="2800" b="1" dirty="0">
              <a:latin typeface="Georgia" charset="0"/>
              <a:ea typeface="Georgia" charset="0"/>
              <a:cs typeface="Georgia" charset="0"/>
            </a:endParaRPr>
          </a:p>
          <a:p>
            <a:pPr marL="514350" indent="-514350" eaLnBrk="1" hangingPunct="1">
              <a:spcBef>
                <a:spcPct val="50000"/>
              </a:spcBef>
              <a:buAutoNum type="arabicPeriod"/>
            </a:pPr>
            <a:endParaRPr lang="en-GB" sz="2800" b="1" dirty="0" smtClean="0">
              <a:latin typeface="Georgia" charset="0"/>
              <a:ea typeface="Georgia" charset="0"/>
              <a:cs typeface="Georgia" charset="0"/>
            </a:endParaRPr>
          </a:p>
          <a:p>
            <a:pPr marL="514350" indent="-514350" eaLnBrk="1" hangingPunct="1">
              <a:spcBef>
                <a:spcPct val="50000"/>
              </a:spcBef>
              <a:buAutoNum type="arabicPeriod"/>
            </a:pPr>
            <a:endParaRPr lang="en-GB" sz="2800" b="1" dirty="0">
              <a:latin typeface="Georgia" charset="0"/>
              <a:ea typeface="Georgia" charset="0"/>
              <a:cs typeface="Georgia" charset="0"/>
            </a:endParaRPr>
          </a:p>
          <a:p>
            <a:pPr marL="514350" indent="-514350" eaLnBrk="1" hangingPunct="1">
              <a:spcBef>
                <a:spcPct val="50000"/>
              </a:spcBef>
              <a:buAutoNum type="arabicPeriod"/>
            </a:pPr>
            <a:endParaRPr lang="en-GB" sz="2800" b="1" dirty="0" smtClean="0">
              <a:latin typeface="Georgia" charset="0"/>
              <a:ea typeface="Georgia" charset="0"/>
              <a:cs typeface="Georgia" charset="0"/>
            </a:endParaRPr>
          </a:p>
          <a:p>
            <a:pPr eaLnBrk="1" hangingPunct="1">
              <a:spcBef>
                <a:spcPct val="50000"/>
              </a:spcBef>
            </a:pPr>
            <a:endParaRPr lang="en-GB" sz="2800" b="1" dirty="0">
              <a:latin typeface="Georgia" charset="0"/>
              <a:ea typeface="Georgia" charset="0"/>
              <a:cs typeface="Georgia" charset="0"/>
            </a:endParaRPr>
          </a:p>
          <a:p>
            <a:pPr eaLnBrk="1" hangingPunct="1">
              <a:spcBef>
                <a:spcPct val="50000"/>
              </a:spcBef>
            </a:pPr>
            <a:endParaRPr lang="en-GB" sz="2800" b="1" dirty="0" smtClean="0">
              <a:latin typeface="Georgia" charset="0"/>
              <a:ea typeface="Georgia" charset="0"/>
              <a:cs typeface="Georgia" charset="0"/>
            </a:endParaRPr>
          </a:p>
          <a:p>
            <a:pPr eaLnBrk="1" hangingPunct="1">
              <a:spcBef>
                <a:spcPct val="50000"/>
              </a:spcBef>
            </a:pPr>
            <a:r>
              <a:rPr lang="en-GB" sz="2700" b="1" dirty="0" smtClean="0">
                <a:latin typeface="Georgia" charset="0"/>
                <a:ea typeface="Georgia" charset="0"/>
                <a:cs typeface="Georgia" charset="0"/>
              </a:rPr>
              <a:t>2. BC Mixing State Sensitivity to Monolayer Criterion</a:t>
            </a:r>
            <a:endParaRPr lang="en-US" sz="2700" b="1" dirty="0" smtClean="0">
              <a:latin typeface="Georgia" charset="0"/>
              <a:ea typeface="Georgia" charset="0"/>
              <a:cs typeface="Georgia" charset="0"/>
            </a:endParaRPr>
          </a:p>
          <a:p>
            <a:pPr eaLnBrk="1" hangingPunct="1">
              <a:spcBef>
                <a:spcPct val="50000"/>
              </a:spcBef>
            </a:pPr>
            <a:endParaRPr lang="en-US" sz="2800" b="1" dirty="0">
              <a:latin typeface="Georgia" charset="0"/>
              <a:ea typeface="Georgia" charset="0"/>
              <a:cs typeface="Georgia" charset="0"/>
            </a:endParaRPr>
          </a:p>
          <a:p>
            <a:pPr eaLnBrk="1" hangingPunct="1">
              <a:spcBef>
                <a:spcPct val="50000"/>
              </a:spcBef>
            </a:pPr>
            <a:endParaRPr lang="en-US" sz="2800" b="1" dirty="0" smtClean="0">
              <a:latin typeface="Georgia" charset="0"/>
              <a:ea typeface="Georgia" charset="0"/>
              <a:cs typeface="Georgia" charset="0"/>
            </a:endParaRPr>
          </a:p>
          <a:p>
            <a:pPr eaLnBrk="1" hangingPunct="1">
              <a:spcBef>
                <a:spcPct val="50000"/>
              </a:spcBef>
            </a:pPr>
            <a:endParaRPr lang="en-US" sz="2800" b="1" dirty="0">
              <a:latin typeface="Georgia" charset="0"/>
              <a:ea typeface="Georgia" charset="0"/>
              <a:cs typeface="Georgia" charset="0"/>
            </a:endParaRPr>
          </a:p>
          <a:p>
            <a:pPr eaLnBrk="1" hangingPunct="1">
              <a:spcBef>
                <a:spcPct val="50000"/>
              </a:spcBef>
            </a:pPr>
            <a:endParaRPr lang="en-US" sz="2800" b="1" dirty="0" smtClean="0">
              <a:latin typeface="Georgia" charset="0"/>
              <a:ea typeface="Georgia" charset="0"/>
              <a:cs typeface="Georgia" charset="0"/>
            </a:endParaRPr>
          </a:p>
          <a:p>
            <a:pPr eaLnBrk="1" hangingPunct="1">
              <a:spcBef>
                <a:spcPct val="50000"/>
              </a:spcBef>
            </a:pPr>
            <a:endParaRPr lang="en-US" sz="2800" b="1" dirty="0">
              <a:latin typeface="Georgia" charset="0"/>
              <a:ea typeface="Georgia" charset="0"/>
              <a:cs typeface="Georgia" charset="0"/>
            </a:endParaRPr>
          </a:p>
          <a:p>
            <a:pPr eaLnBrk="1" hangingPunct="1">
              <a:spcBef>
                <a:spcPct val="50000"/>
              </a:spcBef>
            </a:pPr>
            <a:endParaRPr lang="en-US" sz="2800" b="1" dirty="0" smtClean="0">
              <a:latin typeface="Georgia" charset="0"/>
              <a:ea typeface="Georgia" charset="0"/>
              <a:cs typeface="Georgia" charset="0"/>
            </a:endParaRPr>
          </a:p>
          <a:p>
            <a:pPr eaLnBrk="1" hangingPunct="1">
              <a:spcBef>
                <a:spcPct val="50000"/>
              </a:spcBef>
            </a:pPr>
            <a:endParaRPr lang="en-US" sz="2800" b="1" dirty="0">
              <a:latin typeface="Georgia" charset="0"/>
              <a:ea typeface="Georgia" charset="0"/>
              <a:cs typeface="Georgia" charset="0"/>
            </a:endParaRPr>
          </a:p>
          <a:p>
            <a:pPr eaLnBrk="1" hangingPunct="1">
              <a:spcBef>
                <a:spcPct val="50000"/>
              </a:spcBef>
            </a:pPr>
            <a:endParaRPr lang="en-US" sz="2800" b="1" dirty="0" smtClean="0">
              <a:latin typeface="Georgia" charset="0"/>
              <a:ea typeface="Georgia" charset="0"/>
              <a:cs typeface="Georgia" charset="0"/>
            </a:endParaRPr>
          </a:p>
          <a:p>
            <a:pPr eaLnBrk="1" hangingPunct="1">
              <a:spcBef>
                <a:spcPct val="50000"/>
              </a:spcBef>
            </a:pPr>
            <a:endParaRPr lang="en-US" sz="2800" b="1" dirty="0">
              <a:latin typeface="Georgia" charset="0"/>
              <a:ea typeface="Georgia" charset="0"/>
              <a:cs typeface="Georgia" charset="0"/>
            </a:endParaRPr>
          </a:p>
          <a:p>
            <a:pPr eaLnBrk="1" hangingPunct="1">
              <a:spcBef>
                <a:spcPct val="50000"/>
              </a:spcBef>
            </a:pPr>
            <a:endParaRPr lang="en-US" sz="2800" b="1" dirty="0" smtClean="0">
              <a:latin typeface="Georgia" charset="0"/>
              <a:ea typeface="Georgia" charset="0"/>
              <a:cs typeface="Georgia" charset="0"/>
            </a:endParaRPr>
          </a:p>
          <a:p>
            <a:pPr eaLnBrk="1" hangingPunct="1">
              <a:spcBef>
                <a:spcPct val="50000"/>
              </a:spcBef>
            </a:pPr>
            <a:endParaRPr lang="en-US" sz="2800" b="1" dirty="0" smtClean="0">
              <a:latin typeface="Georgia" charset="0"/>
              <a:ea typeface="Georgia" charset="0"/>
              <a:cs typeface="Georgia" charset="0"/>
            </a:endParaRPr>
          </a:p>
          <a:p>
            <a:pPr eaLnBrk="1" hangingPunct="1">
              <a:spcBef>
                <a:spcPct val="50000"/>
              </a:spcBef>
            </a:pPr>
            <a:endParaRPr lang="en-US" sz="2800" b="1" dirty="0" smtClean="0">
              <a:latin typeface="Georgia" charset="0"/>
              <a:ea typeface="Georgia" charset="0"/>
              <a:cs typeface="Georgia" charset="0"/>
            </a:endParaRPr>
          </a:p>
          <a:p>
            <a:pPr eaLnBrk="1" hangingPunct="1">
              <a:spcBef>
                <a:spcPct val="50000"/>
              </a:spcBef>
            </a:pPr>
            <a:endParaRPr lang="en-US" sz="2800" b="1" dirty="0" smtClean="0">
              <a:latin typeface="Georgia" charset="0"/>
              <a:ea typeface="Georgia" charset="0"/>
              <a:cs typeface="Georgia" charset="0"/>
            </a:endParaRPr>
          </a:p>
          <a:p>
            <a:pPr eaLnBrk="1" hangingPunct="1">
              <a:spcBef>
                <a:spcPct val="50000"/>
              </a:spcBef>
            </a:pPr>
            <a:r>
              <a:rPr lang="en-US" sz="2800" b="1" dirty="0" smtClean="0">
                <a:latin typeface="Georgia" charset="0"/>
                <a:ea typeface="Georgia" charset="0"/>
                <a:cs typeface="Georgia" charset="0"/>
              </a:rPr>
              <a:t>3. BC Annual </a:t>
            </a:r>
            <a:r>
              <a:rPr lang="en-GB" altLang="en-US" sz="2800" b="1" dirty="0" smtClean="0">
                <a:latin typeface="Georgia" charset="0"/>
                <a:ea typeface="Georgia" charset="0"/>
                <a:cs typeface="Georgia" charset="0"/>
              </a:rPr>
              <a:t>Direct </a:t>
            </a:r>
            <a:r>
              <a:rPr lang="en-GB" altLang="en-US" sz="2800" b="1" dirty="0">
                <a:latin typeface="Georgia" charset="0"/>
                <a:ea typeface="Georgia" charset="0"/>
                <a:cs typeface="Georgia" charset="0"/>
              </a:rPr>
              <a:t>Radiative </a:t>
            </a:r>
            <a:r>
              <a:rPr lang="en-GB" altLang="en-US" sz="2800" b="1" dirty="0" smtClean="0">
                <a:latin typeface="Georgia" charset="0"/>
                <a:ea typeface="Georgia" charset="0"/>
                <a:cs typeface="Georgia" charset="0"/>
              </a:rPr>
              <a:t>Forcing – Arctic</a:t>
            </a:r>
            <a:endParaRPr lang="en-GB" altLang="en-US" sz="2800" b="1" dirty="0">
              <a:latin typeface="Georgia" charset="0"/>
              <a:ea typeface="Georgia" charset="0"/>
              <a:cs typeface="Georgia" charset="0"/>
            </a:endParaRPr>
          </a:p>
          <a:p>
            <a:pPr eaLnBrk="1" hangingPunct="1">
              <a:spcBef>
                <a:spcPct val="50000"/>
              </a:spcBef>
            </a:pPr>
            <a:endParaRPr lang="en-GB" sz="2800" b="1" dirty="0">
              <a:latin typeface="Georgia" charset="0"/>
              <a:ea typeface="Georgia" charset="0"/>
              <a:cs typeface="Georgia" charset="0"/>
            </a:endParaRPr>
          </a:p>
          <a:p>
            <a:pPr marL="514350" indent="-514350" eaLnBrk="1" hangingPunct="1">
              <a:spcBef>
                <a:spcPct val="50000"/>
              </a:spcBef>
              <a:buAutoNum type="arabicPeriod"/>
            </a:pPr>
            <a:endParaRPr lang="en-GB" sz="2800" b="1" dirty="0" smtClean="0">
              <a:latin typeface="Georgia" charset="0"/>
              <a:ea typeface="Georgia" charset="0"/>
              <a:cs typeface="Georgia" charset="0"/>
            </a:endParaRPr>
          </a:p>
          <a:p>
            <a:pPr marL="514350" indent="-514350" eaLnBrk="1" hangingPunct="1">
              <a:spcBef>
                <a:spcPct val="50000"/>
              </a:spcBef>
              <a:buAutoNum type="arabicPeriod"/>
            </a:pPr>
            <a:endParaRPr lang="en-GB" sz="2800" b="1" dirty="0">
              <a:latin typeface="Georgia" charset="0"/>
              <a:ea typeface="Georgia" charset="0"/>
              <a:cs typeface="Georgia" charset="0"/>
            </a:endParaRPr>
          </a:p>
          <a:p>
            <a:pPr marL="514350" indent="-514350" eaLnBrk="1" hangingPunct="1">
              <a:spcBef>
                <a:spcPct val="50000"/>
              </a:spcBef>
              <a:buAutoNum type="arabicPeriod"/>
            </a:pPr>
            <a:endParaRPr lang="en-GB" sz="2800" b="1" dirty="0" smtClean="0">
              <a:latin typeface="Georgia" charset="0"/>
              <a:ea typeface="Georgia" charset="0"/>
              <a:cs typeface="Georgia" charset="0"/>
            </a:endParaRPr>
          </a:p>
          <a:p>
            <a:pPr marL="514350" indent="-514350" eaLnBrk="1" hangingPunct="1">
              <a:spcBef>
                <a:spcPct val="50000"/>
              </a:spcBef>
              <a:buAutoNum type="arabicPeriod"/>
            </a:pPr>
            <a:endParaRPr lang="en-GB" sz="2800" b="1" dirty="0">
              <a:latin typeface="Georgia" charset="0"/>
              <a:ea typeface="Georgia" charset="0"/>
              <a:cs typeface="Georgia" charset="0"/>
            </a:endParaRPr>
          </a:p>
          <a:p>
            <a:pPr marL="514350" indent="-514350" eaLnBrk="1" hangingPunct="1">
              <a:spcBef>
                <a:spcPct val="50000"/>
              </a:spcBef>
              <a:buAutoNum type="arabicPeriod"/>
            </a:pPr>
            <a:endParaRPr lang="en-GB" sz="2800" b="1" dirty="0" smtClean="0">
              <a:latin typeface="Georgia" charset="0"/>
              <a:ea typeface="Georgia" charset="0"/>
              <a:cs typeface="Georgia" charset="0"/>
            </a:endParaRPr>
          </a:p>
          <a:p>
            <a:pPr eaLnBrk="1" hangingPunct="1">
              <a:spcBef>
                <a:spcPct val="50000"/>
              </a:spcBef>
            </a:pPr>
            <a:endParaRPr lang="en-GB" sz="2800" b="1" dirty="0">
              <a:latin typeface="Georgia" charset="0"/>
              <a:ea typeface="Georgia" charset="0"/>
              <a:cs typeface="Georgia" charset="0"/>
            </a:endParaRPr>
          </a:p>
          <a:p>
            <a:pPr eaLnBrk="1" hangingPunct="1">
              <a:spcBef>
                <a:spcPct val="50000"/>
              </a:spcBef>
            </a:pPr>
            <a:endParaRPr lang="en-US" sz="2800" b="1" dirty="0" smtClean="0">
              <a:latin typeface="Georgia" charset="0"/>
              <a:ea typeface="Georgia" charset="0"/>
              <a:cs typeface="Georgia" charset="0"/>
            </a:endParaRPr>
          </a:p>
          <a:p>
            <a:pPr eaLnBrk="1" hangingPunct="1">
              <a:spcBef>
                <a:spcPct val="50000"/>
              </a:spcBef>
            </a:pPr>
            <a:endParaRPr lang="en-US" sz="2800" b="1" dirty="0" smtClean="0">
              <a:latin typeface="Georgia" charset="0"/>
              <a:ea typeface="Georgia" charset="0"/>
              <a:cs typeface="Georgia" charset="0"/>
            </a:endParaRPr>
          </a:p>
          <a:p>
            <a:pPr eaLnBrk="1" hangingPunct="1">
              <a:spcBef>
                <a:spcPct val="50000"/>
              </a:spcBef>
            </a:pPr>
            <a:endParaRPr lang="en-US" sz="2800" b="1" dirty="0" smtClean="0">
              <a:latin typeface="Georgia" charset="0"/>
              <a:ea typeface="Georgia" charset="0"/>
              <a:cs typeface="Georgia" charset="0"/>
            </a:endParaRPr>
          </a:p>
          <a:p>
            <a:pPr eaLnBrk="1" hangingPunct="1">
              <a:spcBef>
                <a:spcPct val="50000"/>
              </a:spcBef>
            </a:pPr>
            <a:endParaRPr lang="en-US" altLang="en-US" sz="2800" b="1" dirty="0" smtClean="0">
              <a:latin typeface="Georgia" charset="0"/>
              <a:ea typeface="Georgia" charset="0"/>
              <a:cs typeface="Georgia" charset="0"/>
            </a:endParaRPr>
          </a:p>
          <a:p>
            <a:pPr marL="514350" indent="-514350" eaLnBrk="1" hangingPunct="1">
              <a:spcBef>
                <a:spcPct val="50000"/>
              </a:spcBef>
              <a:buFontTx/>
              <a:buAutoNum type="arabicPeriod"/>
            </a:pPr>
            <a:endParaRPr lang="en-US" altLang="en-US" sz="2800" b="1" dirty="0">
              <a:latin typeface="Georgia" charset="0"/>
              <a:ea typeface="Georgia" charset="0"/>
              <a:cs typeface="Georgia" charset="0"/>
            </a:endParaRPr>
          </a:p>
          <a:p>
            <a:pPr marL="514350" indent="-514350" eaLnBrk="1" hangingPunct="1">
              <a:spcBef>
                <a:spcPct val="50000"/>
              </a:spcBef>
              <a:buFontTx/>
              <a:buAutoNum type="arabicPeriod"/>
            </a:pPr>
            <a:endParaRPr lang="en-US" altLang="en-US" sz="2800" b="1" dirty="0" smtClean="0">
              <a:latin typeface="Georgia" charset="0"/>
              <a:ea typeface="Georgia" charset="0"/>
              <a:cs typeface="Georgia" charset="0"/>
            </a:endParaRPr>
          </a:p>
          <a:p>
            <a:pPr marL="514350" indent="-514350" eaLnBrk="1" hangingPunct="1">
              <a:spcBef>
                <a:spcPct val="50000"/>
              </a:spcBef>
              <a:buFontTx/>
              <a:buAutoNum type="arabicPeriod"/>
            </a:pPr>
            <a:endParaRPr lang="en-US" altLang="en-US" sz="2800" b="1" dirty="0">
              <a:latin typeface="Georgia" charset="0"/>
              <a:ea typeface="Georgia" charset="0"/>
              <a:cs typeface="Georgia" charset="0"/>
            </a:endParaRPr>
          </a:p>
          <a:p>
            <a:pPr marL="514350" indent="-514350" eaLnBrk="1" hangingPunct="1">
              <a:spcBef>
                <a:spcPct val="50000"/>
              </a:spcBef>
              <a:buFontTx/>
              <a:buAutoNum type="arabicPeriod"/>
            </a:pPr>
            <a:endParaRPr lang="en-US" altLang="en-US" sz="2800" b="1" dirty="0" smtClean="0">
              <a:latin typeface="Georgia" charset="0"/>
              <a:ea typeface="Georgia" charset="0"/>
              <a:cs typeface="Georgia" charset="0"/>
            </a:endParaRPr>
          </a:p>
          <a:p>
            <a:pPr marL="514350" indent="-514350" eaLnBrk="1" hangingPunct="1">
              <a:spcBef>
                <a:spcPct val="50000"/>
              </a:spcBef>
              <a:buFontTx/>
              <a:buAutoNum type="arabicPeriod"/>
            </a:pPr>
            <a:endParaRPr lang="en-US" altLang="en-US" sz="2800" b="1" dirty="0">
              <a:latin typeface="Georgia" charset="0"/>
              <a:ea typeface="Georgia" charset="0"/>
              <a:cs typeface="Georgia" charset="0"/>
            </a:endParaRPr>
          </a:p>
          <a:p>
            <a:pPr eaLnBrk="1" hangingPunct="1">
              <a:spcBef>
                <a:spcPct val="50000"/>
              </a:spcBef>
            </a:pPr>
            <a:endParaRPr lang="en-GB" altLang="en-US" sz="2800" b="1" dirty="0">
              <a:latin typeface="Georgia" charset="0"/>
              <a:ea typeface="Georgia" charset="0"/>
              <a:cs typeface="Georgia" charset="0"/>
            </a:endParaRPr>
          </a:p>
          <a:p>
            <a:pPr eaLnBrk="1" hangingPunct="1">
              <a:spcBef>
                <a:spcPct val="50000"/>
              </a:spcBef>
            </a:pPr>
            <a:endParaRPr lang="en-GB" altLang="en-US" sz="2800" b="1" dirty="0">
              <a:latin typeface="Georgia" charset="0"/>
              <a:ea typeface="Georgia" charset="0"/>
              <a:cs typeface="Georgia" charset="0"/>
            </a:endParaRPr>
          </a:p>
          <a:p>
            <a:pPr eaLnBrk="1" hangingPunct="1">
              <a:spcBef>
                <a:spcPct val="50000"/>
              </a:spcBef>
            </a:pPr>
            <a:endParaRPr lang="en-GB" altLang="en-US" sz="2800" b="1" dirty="0" smtClean="0">
              <a:latin typeface="Georgia" charset="0"/>
              <a:ea typeface="Georgia" charset="0"/>
              <a:cs typeface="Georgia" charset="0"/>
            </a:endParaRPr>
          </a:p>
          <a:p>
            <a:pPr marL="514350" indent="-514350" eaLnBrk="1" hangingPunct="1">
              <a:spcBef>
                <a:spcPct val="50000"/>
              </a:spcBef>
              <a:buAutoNum type="arabicPeriod"/>
            </a:pPr>
            <a:endParaRPr lang="en-GB" altLang="en-US" sz="2800" b="1" dirty="0">
              <a:latin typeface="Georgia" charset="0"/>
              <a:ea typeface="Georgia" charset="0"/>
              <a:cs typeface="Georgia" charset="0"/>
            </a:endParaRPr>
          </a:p>
          <a:p>
            <a:pPr marL="514350" indent="-514350" eaLnBrk="1" hangingPunct="1">
              <a:spcBef>
                <a:spcPct val="50000"/>
              </a:spcBef>
              <a:buAutoNum type="arabicPeriod"/>
            </a:pPr>
            <a:endParaRPr lang="en-GB" altLang="en-US" sz="2800" b="1" dirty="0" smtClean="0">
              <a:latin typeface="Georgia" charset="0"/>
              <a:ea typeface="Georgia" charset="0"/>
              <a:cs typeface="Georgia" charset="0"/>
            </a:endParaRPr>
          </a:p>
          <a:p>
            <a:pPr marL="514350" indent="-514350" eaLnBrk="1" hangingPunct="1">
              <a:spcBef>
                <a:spcPct val="50000"/>
              </a:spcBef>
              <a:buAutoNum type="arabicPeriod"/>
            </a:pPr>
            <a:endParaRPr lang="en-GB" altLang="en-US" sz="2800" b="1" dirty="0">
              <a:latin typeface="Georgia" charset="0"/>
              <a:ea typeface="Georgia" charset="0"/>
              <a:cs typeface="Georgia" charset="0"/>
            </a:endParaRPr>
          </a:p>
          <a:p>
            <a:pPr marL="514350" indent="-514350" eaLnBrk="1" hangingPunct="1">
              <a:spcBef>
                <a:spcPct val="50000"/>
              </a:spcBef>
              <a:buAutoNum type="arabicPeriod"/>
            </a:pPr>
            <a:endParaRPr lang="en-GB" altLang="en-US" sz="2800" b="1" dirty="0" smtClean="0">
              <a:latin typeface="Georgia" charset="0"/>
              <a:ea typeface="Georgia" charset="0"/>
              <a:cs typeface="Georgia" charset="0"/>
            </a:endParaRPr>
          </a:p>
          <a:p>
            <a:pPr marL="514350" indent="-514350" eaLnBrk="1" hangingPunct="1">
              <a:spcBef>
                <a:spcPct val="50000"/>
              </a:spcBef>
              <a:buAutoNum type="arabicPeriod"/>
            </a:pPr>
            <a:endParaRPr lang="en-GB" altLang="en-US" sz="2800" b="1" dirty="0">
              <a:latin typeface="Georgia" charset="0"/>
              <a:ea typeface="Georgia" charset="0"/>
              <a:cs typeface="Georgia" charset="0"/>
            </a:endParaRPr>
          </a:p>
          <a:p>
            <a:pPr marL="514350" indent="-514350" eaLnBrk="1" hangingPunct="1">
              <a:spcBef>
                <a:spcPct val="50000"/>
              </a:spcBef>
              <a:buAutoNum type="arabicPeriod"/>
            </a:pPr>
            <a:endParaRPr lang="en-GB" altLang="en-US" sz="2800" b="1" dirty="0" smtClean="0">
              <a:latin typeface="Georgia" charset="0"/>
              <a:ea typeface="Georgia" charset="0"/>
              <a:cs typeface="Georgia" charset="0"/>
            </a:endParaRPr>
          </a:p>
          <a:p>
            <a:pPr marL="514350" indent="-514350" eaLnBrk="1" hangingPunct="1">
              <a:spcBef>
                <a:spcPct val="50000"/>
              </a:spcBef>
              <a:buAutoNum type="arabicPeriod"/>
            </a:pPr>
            <a:endParaRPr lang="en-GB" altLang="en-US" sz="2800" b="1" dirty="0">
              <a:latin typeface="Georgia" charset="0"/>
              <a:ea typeface="Georgia" charset="0"/>
              <a:cs typeface="Georgia" charset="0"/>
            </a:endParaRPr>
          </a:p>
          <a:p>
            <a:pPr marL="514350" indent="-514350" eaLnBrk="1" hangingPunct="1">
              <a:spcBef>
                <a:spcPct val="50000"/>
              </a:spcBef>
              <a:buAutoNum type="arabicPeriod"/>
            </a:pPr>
            <a:endParaRPr lang="en-GB" altLang="en-US" sz="2800" b="1" dirty="0" smtClean="0">
              <a:latin typeface="Georgia" charset="0"/>
              <a:ea typeface="Georgia" charset="0"/>
              <a:cs typeface="Georgia" charset="0"/>
            </a:endParaRPr>
          </a:p>
          <a:p>
            <a:pPr marL="514350" indent="-514350" eaLnBrk="1" hangingPunct="1">
              <a:spcBef>
                <a:spcPct val="50000"/>
              </a:spcBef>
              <a:buAutoNum type="arabicPeriod"/>
            </a:pPr>
            <a:endParaRPr lang="en-GB" altLang="en-US" sz="2800" b="1" dirty="0">
              <a:latin typeface="Georgia" charset="0"/>
              <a:ea typeface="Georgia" charset="0"/>
              <a:cs typeface="Georgia" charset="0"/>
            </a:endParaRPr>
          </a:p>
          <a:p>
            <a:pPr eaLnBrk="1" hangingPunct="1">
              <a:spcBef>
                <a:spcPct val="50000"/>
              </a:spcBef>
            </a:pPr>
            <a:endParaRPr lang="en-GB" altLang="en-US" sz="2800" b="1" dirty="0" smtClean="0">
              <a:latin typeface="Georgia" charset="0"/>
              <a:ea typeface="Georgia" charset="0"/>
              <a:cs typeface="Georgia" charset="0"/>
            </a:endParaRPr>
          </a:p>
        </p:txBody>
      </p:sp>
      <p:pic>
        <p:nvPicPr>
          <p:cNvPr id="25" name="Picture 9" descr="full_mark_horz_revers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28400" y="31089600"/>
            <a:ext cx="5929313" cy="1011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0" y="4013200"/>
            <a:ext cx="43891200" cy="330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5"/>
          <p:cNvSpPr>
            <a:spLocks noChangeArrowheads="1"/>
          </p:cNvSpPr>
          <p:nvPr/>
        </p:nvSpPr>
        <p:spPr bwMode="auto">
          <a:xfrm>
            <a:off x="1164119" y="1828800"/>
            <a:ext cx="41605200" cy="21333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243" tIns="0" rIns="91243" bIns="0">
            <a:noAutofit/>
          </a:bodyPr>
          <a:lstStyle>
            <a:lvl1pPr eaLnBrk="0" hangingPunct="0">
              <a:defRPr sz="86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86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86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86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86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2193925" eaLnBrk="0" fontAlgn="base" hangingPunct="0">
              <a:spcBef>
                <a:spcPct val="0"/>
              </a:spcBef>
              <a:spcAft>
                <a:spcPct val="0"/>
              </a:spcAft>
              <a:defRPr sz="86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2193925" eaLnBrk="0" fontAlgn="base" hangingPunct="0">
              <a:spcBef>
                <a:spcPct val="0"/>
              </a:spcBef>
              <a:spcAft>
                <a:spcPct val="0"/>
              </a:spcAft>
              <a:defRPr sz="86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2193925" eaLnBrk="0" fontAlgn="base" hangingPunct="0">
              <a:spcBef>
                <a:spcPct val="0"/>
              </a:spcBef>
              <a:spcAft>
                <a:spcPct val="0"/>
              </a:spcAft>
              <a:defRPr sz="86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2193925" eaLnBrk="0" fontAlgn="base" hangingPunct="0">
              <a:spcBef>
                <a:spcPct val="0"/>
              </a:spcBef>
              <a:spcAft>
                <a:spcPct val="0"/>
              </a:spcAft>
              <a:defRPr sz="86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sz="5000" b="1" dirty="0" err="1" smtClean="0">
                <a:solidFill>
                  <a:srgbClr val="DE6225"/>
                </a:solidFill>
                <a:latin typeface="Georgia" charset="0"/>
              </a:rPr>
              <a:t>Yinrui</a:t>
            </a:r>
            <a:r>
              <a:rPr lang="en-US" altLang="en-US" sz="5000" b="1" dirty="0" smtClean="0">
                <a:solidFill>
                  <a:srgbClr val="DE6225"/>
                </a:solidFill>
                <a:latin typeface="Georgia" charset="0"/>
              </a:rPr>
              <a:t> Li</a:t>
            </a:r>
            <a:r>
              <a:rPr lang="en-US" altLang="en-US" sz="5000" b="1" baseline="30000" dirty="0" smtClean="0">
                <a:solidFill>
                  <a:srgbClr val="DE6225"/>
                </a:solidFill>
                <a:latin typeface="Georgia" charset="0"/>
              </a:rPr>
              <a:t>1</a:t>
            </a:r>
            <a:r>
              <a:rPr lang="en-US" altLang="en-US" sz="5000" b="1" dirty="0" smtClean="0">
                <a:solidFill>
                  <a:srgbClr val="DE6225"/>
                </a:solidFill>
                <a:latin typeface="Georgia" charset="0"/>
              </a:rPr>
              <a:t>, Nicole Riemer</a:t>
            </a:r>
            <a:r>
              <a:rPr lang="en-US" altLang="en-US" sz="5000" b="1" baseline="30000" dirty="0" smtClean="0">
                <a:solidFill>
                  <a:srgbClr val="DE6225"/>
                </a:solidFill>
                <a:latin typeface="Georgia" charset="0"/>
              </a:rPr>
              <a:t>1</a:t>
            </a:r>
            <a:r>
              <a:rPr lang="en-US" altLang="en-US" sz="5000" b="1" dirty="0" smtClean="0">
                <a:solidFill>
                  <a:srgbClr val="DE6225"/>
                </a:solidFill>
                <a:latin typeface="Georgia" charset="0"/>
              </a:rPr>
              <a:t>, </a:t>
            </a:r>
            <a:r>
              <a:rPr lang="en-US" sz="4800" b="1" dirty="0" err="1" smtClean="0">
                <a:solidFill>
                  <a:srgbClr val="DE6225"/>
                </a:solidFill>
                <a:latin typeface="Georgia" charset="0"/>
                <a:ea typeface="Georgia" charset="0"/>
                <a:cs typeface="Georgia" charset="0"/>
              </a:rPr>
              <a:t>Manvendra</a:t>
            </a:r>
            <a:r>
              <a:rPr lang="en-US" sz="4800" b="1" dirty="0" smtClean="0">
                <a:solidFill>
                  <a:srgbClr val="DE6225"/>
                </a:solidFill>
                <a:latin typeface="Georgia" charset="0"/>
                <a:ea typeface="Georgia" charset="0"/>
                <a:cs typeface="Georgia" charset="0"/>
              </a:rPr>
              <a:t> </a:t>
            </a:r>
            <a:r>
              <a:rPr lang="en-US" sz="4800" b="1" dirty="0">
                <a:solidFill>
                  <a:srgbClr val="DE6225"/>
                </a:solidFill>
                <a:latin typeface="Georgia" charset="0"/>
                <a:ea typeface="Georgia" charset="0"/>
                <a:cs typeface="Georgia" charset="0"/>
              </a:rPr>
              <a:t>Krishna Dubey</a:t>
            </a:r>
            <a:r>
              <a:rPr lang="en-US" sz="4800" b="1" baseline="30000" dirty="0">
                <a:solidFill>
                  <a:srgbClr val="DE6225"/>
                </a:solidFill>
                <a:latin typeface="Georgia" charset="0"/>
                <a:ea typeface="Georgia" charset="0"/>
                <a:cs typeface="Georgia" charset="0"/>
              </a:rPr>
              <a:t>2 </a:t>
            </a:r>
            <a:r>
              <a:rPr lang="en-US" altLang="en-US" sz="5000" b="1" dirty="0" smtClean="0">
                <a:solidFill>
                  <a:srgbClr val="DE6225"/>
                </a:solidFill>
                <a:latin typeface="Georgia" charset="0"/>
              </a:rPr>
              <a:t>, Allison C Aiken</a:t>
            </a:r>
            <a:r>
              <a:rPr lang="en-US" altLang="en-US" sz="5000" b="1" baseline="30000" dirty="0" smtClean="0">
                <a:solidFill>
                  <a:srgbClr val="DE6225"/>
                </a:solidFill>
                <a:latin typeface="Georgia" charset="0"/>
              </a:rPr>
              <a:t>2</a:t>
            </a:r>
            <a:r>
              <a:rPr lang="en-US" sz="5400" b="1" dirty="0" smtClean="0">
                <a:solidFill>
                  <a:srgbClr val="DE6225"/>
                </a:solidFill>
                <a:latin typeface="Georgia" charset="0"/>
                <a:ea typeface="Georgia" charset="0"/>
                <a:cs typeface="Georgia" charset="0"/>
              </a:rPr>
              <a:t>, </a:t>
            </a:r>
            <a:r>
              <a:rPr lang="en-US" altLang="en-US" sz="5000" b="1" dirty="0" smtClean="0">
                <a:solidFill>
                  <a:srgbClr val="DE6225"/>
                </a:solidFill>
                <a:latin typeface="Georgia" charset="0"/>
              </a:rPr>
              <a:t>Laura Fierce</a:t>
            </a:r>
            <a:r>
              <a:rPr lang="en-US" altLang="en-US" sz="5000" b="1" baseline="30000" dirty="0" smtClean="0">
                <a:solidFill>
                  <a:srgbClr val="DE6225"/>
                </a:solidFill>
                <a:latin typeface="Georgia" charset="0"/>
              </a:rPr>
              <a:t>3</a:t>
            </a:r>
            <a:r>
              <a:rPr lang="en-US" altLang="en-US" sz="5000" b="1" dirty="0" smtClean="0">
                <a:solidFill>
                  <a:srgbClr val="DE6225"/>
                </a:solidFill>
                <a:latin typeface="Georgia" charset="0"/>
              </a:rPr>
              <a:t>, Donald Wuebbles</a:t>
            </a:r>
            <a:r>
              <a:rPr lang="en-US" altLang="en-US" sz="5000" b="1" baseline="30000" dirty="0" smtClean="0">
                <a:solidFill>
                  <a:srgbClr val="DE6225"/>
                </a:solidFill>
                <a:latin typeface="Georgia" charset="0"/>
              </a:rPr>
              <a:t>1</a:t>
            </a:r>
          </a:p>
          <a:p>
            <a:pPr algn="ctr" eaLnBrk="1" hangingPunct="1">
              <a:spcBef>
                <a:spcPct val="50000"/>
              </a:spcBef>
            </a:pPr>
            <a:r>
              <a:rPr lang="en-US" altLang="en-US" sz="2400" b="1" dirty="0" smtClean="0">
                <a:solidFill>
                  <a:srgbClr val="DE6225"/>
                </a:solidFill>
                <a:latin typeface="Georgia" charset="0"/>
              </a:rPr>
              <a:t>1. Department </a:t>
            </a:r>
            <a:r>
              <a:rPr lang="en-US" altLang="en-US" sz="2400" b="1" dirty="0">
                <a:solidFill>
                  <a:srgbClr val="DE6225"/>
                </a:solidFill>
                <a:latin typeface="Georgia" charset="0"/>
              </a:rPr>
              <a:t>of Atmospheric Science, The School of Earth, Society &amp; Environment , College of Liberal Arts and Sciences, University of Illinois at Urbana-Champaign</a:t>
            </a:r>
          </a:p>
          <a:p>
            <a:pPr algn="ctr" eaLnBrk="1" hangingPunct="1">
              <a:spcBef>
                <a:spcPct val="50000"/>
              </a:spcBef>
            </a:pPr>
            <a:r>
              <a:rPr lang="en-US" altLang="en-US" sz="2400" b="1" dirty="0" smtClean="0">
                <a:solidFill>
                  <a:srgbClr val="DE6225"/>
                </a:solidFill>
                <a:latin typeface="Georgia" charset="0"/>
              </a:rPr>
              <a:t>2. Earth </a:t>
            </a:r>
            <a:r>
              <a:rPr lang="en-US" altLang="en-US" sz="2400" b="1" dirty="0">
                <a:solidFill>
                  <a:srgbClr val="DE6225"/>
                </a:solidFill>
                <a:latin typeface="Georgia" charset="0"/>
              </a:rPr>
              <a:t>and Environmental Sciences Division, Los Alamos National </a:t>
            </a:r>
            <a:r>
              <a:rPr lang="en-US" altLang="en-US" sz="2400" b="1" dirty="0" smtClean="0">
                <a:solidFill>
                  <a:srgbClr val="DE6225"/>
                </a:solidFill>
                <a:latin typeface="Georgia" charset="0"/>
              </a:rPr>
              <a:t>Laboratory</a:t>
            </a:r>
            <a:r>
              <a:rPr lang="zh-CN" altLang="en-US" sz="2400" b="1" dirty="0" smtClean="0">
                <a:solidFill>
                  <a:srgbClr val="DE6225"/>
                </a:solidFill>
                <a:latin typeface="Georgia" charset="0"/>
                <a:ea typeface="Georgia" charset="0"/>
                <a:cs typeface="Georgia" charset="0"/>
              </a:rPr>
              <a:t>， </a:t>
            </a:r>
            <a:r>
              <a:rPr lang="en-US" altLang="zh-CN" sz="2400" b="1" dirty="0" smtClean="0">
                <a:solidFill>
                  <a:srgbClr val="DE6225"/>
                </a:solidFill>
                <a:latin typeface="Georgia" charset="0"/>
                <a:ea typeface="Georgia" charset="0"/>
                <a:cs typeface="Georgia" charset="0"/>
              </a:rPr>
              <a:t>3.</a:t>
            </a:r>
            <a:r>
              <a:rPr lang="en-US" altLang="en-US" sz="2400" b="1" dirty="0" smtClean="0">
                <a:solidFill>
                  <a:srgbClr val="DE6225"/>
                </a:solidFill>
                <a:latin typeface="Georgia" charset="0"/>
                <a:ea typeface="Georgia" charset="0"/>
                <a:cs typeface="Georgia" charset="0"/>
              </a:rPr>
              <a:t>Environmental </a:t>
            </a:r>
            <a:r>
              <a:rPr lang="en-US" altLang="en-US" sz="2400" b="1" dirty="0">
                <a:solidFill>
                  <a:srgbClr val="DE6225"/>
                </a:solidFill>
                <a:latin typeface="Georgia" charset="0"/>
                <a:ea typeface="Georgia" charset="0"/>
                <a:cs typeface="Georgia" charset="0"/>
              </a:rPr>
              <a:t>and Climate Sciences Department, Brookhaven National </a:t>
            </a:r>
            <a:r>
              <a:rPr lang="en-US" altLang="en-US" sz="2400" b="1" dirty="0" smtClean="0">
                <a:solidFill>
                  <a:srgbClr val="DE6225"/>
                </a:solidFill>
                <a:latin typeface="Georgia" charset="0"/>
                <a:ea typeface="Georgia" charset="0"/>
                <a:cs typeface="Georgia" charset="0"/>
              </a:rPr>
              <a:t>Laboratory</a:t>
            </a:r>
            <a:endParaRPr lang="en-US" altLang="en-US" sz="2400" b="1" baseline="30000" dirty="0" smtClean="0">
              <a:solidFill>
                <a:srgbClr val="DE6225"/>
              </a:solidFill>
              <a:latin typeface="Georgia" charset="0"/>
              <a:ea typeface="Georgia" charset="0"/>
              <a:cs typeface="Georgia" charset="0"/>
            </a:endParaRPr>
          </a:p>
        </p:txBody>
      </p:sp>
      <p:sp>
        <p:nvSpPr>
          <p:cNvPr id="31" name="TextBox 91"/>
          <p:cNvSpPr txBox="1">
            <a:spLocks noChangeArrowheads="1"/>
          </p:cNvSpPr>
          <p:nvPr/>
        </p:nvSpPr>
        <p:spPr bwMode="auto">
          <a:xfrm>
            <a:off x="1164119" y="762000"/>
            <a:ext cx="41493594" cy="1231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86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86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86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86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86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2193925" eaLnBrk="0" fontAlgn="base" hangingPunct="0">
              <a:spcBef>
                <a:spcPct val="0"/>
              </a:spcBef>
              <a:spcAft>
                <a:spcPct val="0"/>
              </a:spcAft>
              <a:defRPr sz="86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2193925" eaLnBrk="0" fontAlgn="base" hangingPunct="0">
              <a:spcBef>
                <a:spcPct val="0"/>
              </a:spcBef>
              <a:spcAft>
                <a:spcPct val="0"/>
              </a:spcAft>
              <a:defRPr sz="86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2193925" eaLnBrk="0" fontAlgn="base" hangingPunct="0">
              <a:spcBef>
                <a:spcPct val="0"/>
              </a:spcBef>
              <a:spcAft>
                <a:spcPct val="0"/>
              </a:spcAft>
              <a:defRPr sz="86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2193925" eaLnBrk="0" fontAlgn="base" hangingPunct="0">
              <a:spcBef>
                <a:spcPct val="0"/>
              </a:spcBef>
              <a:spcAft>
                <a:spcPct val="0"/>
              </a:spcAft>
              <a:defRPr sz="86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zh-CN" sz="7400" dirty="0" smtClean="0">
                <a:latin typeface="Arial Black" charset="0"/>
              </a:rPr>
              <a:t>Sensitivity </a:t>
            </a:r>
            <a:r>
              <a:rPr lang="en-US" altLang="zh-CN" sz="7400" dirty="0">
                <a:latin typeface="Arial Black" charset="0"/>
              </a:rPr>
              <a:t>of Black Carbon Aging to Modeling Assumption in </a:t>
            </a:r>
            <a:r>
              <a:rPr lang="en-US" altLang="zh-CN" sz="7400" dirty="0" err="1" smtClean="0">
                <a:latin typeface="Arial Black" charset="0"/>
              </a:rPr>
              <a:t>CAMChem</a:t>
            </a:r>
            <a:endParaRPr lang="en-US" altLang="zh-CN" sz="7400" dirty="0">
              <a:latin typeface="Arial Black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12188512" y="9147146"/>
            <a:ext cx="8233088" cy="6651312"/>
            <a:chOff x="11796884" y="7293251"/>
            <a:chExt cx="6288632" cy="5046523"/>
          </a:xfrm>
        </p:grpSpPr>
        <p:grpSp>
          <p:nvGrpSpPr>
            <p:cNvPr id="55" name="Group 54"/>
            <p:cNvGrpSpPr/>
            <p:nvPr/>
          </p:nvGrpSpPr>
          <p:grpSpPr>
            <a:xfrm>
              <a:off x="11796884" y="7293251"/>
              <a:ext cx="6288632" cy="5046523"/>
              <a:chOff x="366811" y="1460500"/>
              <a:chExt cx="6288632" cy="5046523"/>
            </a:xfrm>
          </p:grpSpPr>
          <p:grpSp>
            <p:nvGrpSpPr>
              <p:cNvPr id="59" name="Group 58"/>
              <p:cNvGrpSpPr/>
              <p:nvPr/>
            </p:nvGrpSpPr>
            <p:grpSpPr>
              <a:xfrm>
                <a:off x="366811" y="1460500"/>
                <a:ext cx="6288632" cy="4613294"/>
                <a:chOff x="366811" y="1460500"/>
                <a:chExt cx="6288632" cy="4613294"/>
              </a:xfrm>
            </p:grpSpPr>
            <p:grpSp>
              <p:nvGrpSpPr>
                <p:cNvPr id="61" name="Group 60"/>
                <p:cNvGrpSpPr/>
                <p:nvPr/>
              </p:nvGrpSpPr>
              <p:grpSpPr>
                <a:xfrm>
                  <a:off x="366811" y="1460500"/>
                  <a:ext cx="6288632" cy="4613294"/>
                  <a:chOff x="366811" y="1460500"/>
                  <a:chExt cx="5335489" cy="4107864"/>
                </a:xfrm>
              </p:grpSpPr>
              <p:pic>
                <p:nvPicPr>
                  <p:cNvPr id="63" name="Picture 62"/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11678" y="4546093"/>
                    <a:ext cx="3955225" cy="1022271"/>
                  </a:xfrm>
                  <a:prstGeom prst="rect">
                    <a:avLst/>
                  </a:prstGeom>
                </p:spPr>
              </p:pic>
              <p:sp>
                <p:nvSpPr>
                  <p:cNvPr id="64" name="Up Arrow 63"/>
                  <p:cNvSpPr/>
                  <p:nvPr/>
                </p:nvSpPr>
                <p:spPr>
                  <a:xfrm flipH="1">
                    <a:off x="2361903" y="4202919"/>
                    <a:ext cx="228514" cy="330263"/>
                  </a:xfrm>
                  <a:prstGeom prst="upArrow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5" name="TextBox 64"/>
                  <p:cNvSpPr txBox="1"/>
                  <p:nvPr/>
                </p:nvSpPr>
                <p:spPr>
                  <a:xfrm>
                    <a:off x="2730244" y="4191189"/>
                    <a:ext cx="2164891" cy="81875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600" dirty="0" smtClean="0"/>
                      <a:t>Coagulation</a:t>
                    </a:r>
                  </a:p>
                  <a:p>
                    <a:r>
                      <a:rPr lang="en-US" sz="2600" dirty="0" smtClean="0"/>
                      <a:t>Condensation</a:t>
                    </a:r>
                  </a:p>
                  <a:p>
                    <a:endParaRPr lang="en-US" sz="2600" dirty="0"/>
                  </a:p>
                </p:txBody>
              </p:sp>
              <p:grpSp>
                <p:nvGrpSpPr>
                  <p:cNvPr id="66" name="Group 65"/>
                  <p:cNvGrpSpPr/>
                  <p:nvPr/>
                </p:nvGrpSpPr>
                <p:grpSpPr>
                  <a:xfrm>
                    <a:off x="366811" y="1460500"/>
                    <a:ext cx="5335489" cy="2521559"/>
                    <a:chOff x="366811" y="1460500"/>
                    <a:chExt cx="5335489" cy="2521559"/>
                  </a:xfrm>
                </p:grpSpPr>
                <p:pic>
                  <p:nvPicPr>
                    <p:cNvPr id="67" name="Picture 66"/>
                    <p:cNvPicPr>
                      <a:picLocks noChangeAspect="1"/>
                    </p:cNvPicPr>
                    <p:nvPr/>
                  </p:nvPicPr>
                  <p:blipFill>
                    <a:blip r:embed="rId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366811" y="1584957"/>
                      <a:ext cx="4975502" cy="2397102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68" name="Picture 67"/>
                    <p:cNvPicPr>
                      <a:picLocks noChangeAspect="1"/>
                    </p:cNvPicPr>
                    <p:nvPr/>
                  </p:nvPicPr>
                  <p:blipFill>
                    <a:blip r:embed="rId7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373928" y="1637502"/>
                      <a:ext cx="5231463" cy="2185494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69" name="Picture 68"/>
                    <p:cNvPicPr>
                      <a:picLocks noChangeAspect="1"/>
                    </p:cNvPicPr>
                    <p:nvPr/>
                  </p:nvPicPr>
                  <p:blipFill>
                    <a:blip r:embed="rId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4365092" y="1863875"/>
                      <a:ext cx="730649" cy="1332361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70" name="Rectangle 69"/>
                    <p:cNvSpPr/>
                    <p:nvPr/>
                  </p:nvSpPr>
                  <p:spPr>
                    <a:xfrm>
                      <a:off x="366811" y="1460500"/>
                      <a:ext cx="5335489" cy="20320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sp>
              <p:nvSpPr>
                <p:cNvPr id="62" name="TextBox 61"/>
                <p:cNvSpPr txBox="1"/>
                <p:nvPr/>
              </p:nvSpPr>
              <p:spPr>
                <a:xfrm>
                  <a:off x="934095" y="4101586"/>
                  <a:ext cx="5657679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smtClean="0"/>
                    <a:t>10</a:t>
                  </a:r>
                  <a:r>
                    <a:rPr lang="en-US" sz="1000" baseline="30000" dirty="0" smtClean="0"/>
                    <a:t>0</a:t>
                  </a:r>
                  <a:r>
                    <a:rPr lang="en-US" sz="1000" dirty="0" smtClean="0"/>
                    <a:t>                  </a:t>
                  </a:r>
                  <a:r>
                    <a:rPr lang="en-US" sz="1000" baseline="30000" dirty="0" smtClean="0"/>
                    <a:t>      </a:t>
                  </a:r>
                  <a:r>
                    <a:rPr lang="en-US" sz="1000" dirty="0" smtClean="0"/>
                    <a:t>10</a:t>
                  </a:r>
                  <a:r>
                    <a:rPr lang="en-US" sz="1000" baseline="30000" dirty="0" smtClean="0"/>
                    <a:t>1</a:t>
                  </a:r>
                  <a:r>
                    <a:rPr lang="en-US" sz="1000" dirty="0" smtClean="0"/>
                    <a:t>              </a:t>
                  </a:r>
                  <a:r>
                    <a:rPr lang="en-US" sz="1000" baseline="30000" dirty="0" smtClean="0"/>
                    <a:t>                  </a:t>
                  </a:r>
                  <a:r>
                    <a:rPr lang="en-US" sz="1000" dirty="0" smtClean="0"/>
                    <a:t>10</a:t>
                  </a:r>
                  <a:r>
                    <a:rPr lang="en-US" sz="1000" baseline="30000" dirty="0" smtClean="0"/>
                    <a:t>2                                          </a:t>
                  </a:r>
                  <a:r>
                    <a:rPr lang="en-US" sz="1000" dirty="0" smtClean="0"/>
                    <a:t>10</a:t>
                  </a:r>
                  <a:r>
                    <a:rPr lang="en-US" sz="1000" baseline="30000" dirty="0" smtClean="0"/>
                    <a:t>3</a:t>
                  </a:r>
                  <a:r>
                    <a:rPr lang="en-US" sz="1000" dirty="0" smtClean="0"/>
                    <a:t>                        10</a:t>
                  </a:r>
                  <a:r>
                    <a:rPr lang="en-US" sz="1000" baseline="30000" dirty="0" smtClean="0"/>
                    <a:t>4</a:t>
                  </a:r>
                  <a:endParaRPr lang="en-US" sz="1000" baseline="30000" dirty="0"/>
                </a:p>
              </p:txBody>
            </p:sp>
          </p:grpSp>
          <p:sp>
            <p:nvSpPr>
              <p:cNvPr id="57" name="TextBox 56"/>
              <p:cNvSpPr txBox="1"/>
              <p:nvPr/>
            </p:nvSpPr>
            <p:spPr>
              <a:xfrm>
                <a:off x="1343460" y="4210642"/>
                <a:ext cx="3942980" cy="3283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smtClean="0"/>
                  <a:t>Aitken     Accumulation        Coarse</a:t>
                </a:r>
                <a:endParaRPr lang="en-US" sz="2400" dirty="0"/>
              </a:p>
            </p:txBody>
          </p:sp>
          <p:sp>
            <p:nvSpPr>
              <p:cNvPr id="58" name="TextBox 57"/>
              <p:cNvSpPr txBox="1"/>
              <p:nvPr/>
            </p:nvSpPr>
            <p:spPr>
              <a:xfrm>
                <a:off x="1235052" y="6178631"/>
                <a:ext cx="3535830" cy="3283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 </a:t>
                </a:r>
                <a:r>
                  <a:rPr lang="en-US" sz="2400" dirty="0" smtClean="0"/>
                  <a:t>            Primary Carbon	</a:t>
                </a:r>
                <a:endParaRPr lang="en-US" sz="2400" dirty="0"/>
              </a:p>
            </p:txBody>
          </p:sp>
        </p:grpSp>
        <p:sp>
          <p:nvSpPr>
            <p:cNvPr id="71" name="TextBox 70"/>
            <p:cNvSpPr txBox="1"/>
            <p:nvPr/>
          </p:nvSpPr>
          <p:spPr>
            <a:xfrm>
              <a:off x="12352420" y="11827042"/>
              <a:ext cx="5657679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10</a:t>
              </a:r>
              <a:r>
                <a:rPr lang="en-US" sz="1000" baseline="30000" dirty="0" smtClean="0"/>
                <a:t>0</a:t>
              </a:r>
              <a:r>
                <a:rPr lang="en-US" sz="1000" dirty="0" smtClean="0"/>
                <a:t>                  </a:t>
              </a:r>
              <a:r>
                <a:rPr lang="en-US" sz="1000" baseline="30000" dirty="0" smtClean="0"/>
                <a:t>      </a:t>
              </a:r>
              <a:r>
                <a:rPr lang="en-US" sz="1000" dirty="0" smtClean="0"/>
                <a:t>10</a:t>
              </a:r>
              <a:r>
                <a:rPr lang="en-US" sz="1000" baseline="30000" dirty="0" smtClean="0"/>
                <a:t>1</a:t>
              </a:r>
              <a:r>
                <a:rPr lang="en-US" sz="1000" dirty="0" smtClean="0"/>
                <a:t>              </a:t>
              </a:r>
              <a:r>
                <a:rPr lang="en-US" sz="1000" baseline="30000" dirty="0" smtClean="0"/>
                <a:t>                  </a:t>
              </a:r>
              <a:r>
                <a:rPr lang="en-US" sz="1000" dirty="0" smtClean="0"/>
                <a:t>10</a:t>
              </a:r>
              <a:r>
                <a:rPr lang="en-US" sz="1000" baseline="30000" dirty="0" smtClean="0"/>
                <a:t>2                                          </a:t>
              </a:r>
              <a:r>
                <a:rPr lang="en-US" sz="1000" dirty="0" smtClean="0"/>
                <a:t>10</a:t>
              </a:r>
              <a:r>
                <a:rPr lang="en-US" sz="1000" baseline="30000" dirty="0" smtClean="0"/>
                <a:t>3</a:t>
              </a:r>
              <a:r>
                <a:rPr lang="en-US" sz="1000" dirty="0" smtClean="0"/>
                <a:t>                        10</a:t>
              </a:r>
              <a:r>
                <a:rPr lang="en-US" sz="1000" baseline="30000" dirty="0" smtClean="0"/>
                <a:t>4</a:t>
              </a:r>
              <a:endParaRPr lang="en-US" sz="1000" baseline="30000" dirty="0"/>
            </a:p>
          </p:txBody>
        </p:sp>
      </p:grpSp>
      <p:sp>
        <p:nvSpPr>
          <p:cNvPr id="83" name="TextBox 82"/>
          <p:cNvSpPr txBox="1"/>
          <p:nvPr/>
        </p:nvSpPr>
        <p:spPr>
          <a:xfrm>
            <a:off x="12398001" y="17297400"/>
            <a:ext cx="4950475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600" dirty="0" smtClean="0"/>
              <a:t>The </a:t>
            </a:r>
            <a:r>
              <a:rPr lang="en-US" sz="2600" dirty="0"/>
              <a:t>equivalent of 8-monolayers of sulfate is needed to transfer material from the primary carbon mode (fresh) into the accumulation mode (aged</a:t>
            </a:r>
            <a:r>
              <a:rPr lang="en-US" sz="2600" dirty="0" smtClean="0"/>
              <a:t>).</a:t>
            </a:r>
          </a:p>
        </p:txBody>
      </p:sp>
      <p:sp>
        <p:nvSpPr>
          <p:cNvPr id="101" name="TextBox 100"/>
          <p:cNvSpPr txBox="1"/>
          <p:nvPr/>
        </p:nvSpPr>
        <p:spPr>
          <a:xfrm>
            <a:off x="13606462" y="20345400"/>
            <a:ext cx="637920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 smtClean="0"/>
              <a:t>monolayer depth = molecule diameter</a:t>
            </a:r>
            <a:endParaRPr lang="en-US" sz="2600" b="1" dirty="0"/>
          </a:p>
        </p:txBody>
      </p:sp>
      <p:grpSp>
        <p:nvGrpSpPr>
          <p:cNvPr id="111" name="Group 110"/>
          <p:cNvGrpSpPr/>
          <p:nvPr/>
        </p:nvGrpSpPr>
        <p:grpSpPr>
          <a:xfrm>
            <a:off x="15697200" y="17145000"/>
            <a:ext cx="5235351" cy="3178552"/>
            <a:chOff x="15697200" y="19301176"/>
            <a:chExt cx="5235351" cy="3178552"/>
          </a:xfrm>
        </p:grpSpPr>
        <p:grpSp>
          <p:nvGrpSpPr>
            <p:cNvPr id="99" name="Group 98"/>
            <p:cNvGrpSpPr/>
            <p:nvPr/>
          </p:nvGrpSpPr>
          <p:grpSpPr>
            <a:xfrm>
              <a:off x="18113151" y="19301176"/>
              <a:ext cx="2819400" cy="2836406"/>
              <a:chOff x="15087599" y="21996399"/>
              <a:chExt cx="1447801" cy="1473201"/>
            </a:xfrm>
          </p:grpSpPr>
          <p:sp>
            <p:nvSpPr>
              <p:cNvPr id="90" name="Oval 89"/>
              <p:cNvSpPr/>
              <p:nvPr/>
            </p:nvSpPr>
            <p:spPr>
              <a:xfrm>
                <a:off x="15409498" y="22339113"/>
                <a:ext cx="869260" cy="841375"/>
              </a:xfrm>
              <a:prstGeom prst="ellipse">
                <a:avLst/>
              </a:prstGeom>
              <a:gradFill>
                <a:gsLst>
                  <a:gs pos="0">
                    <a:schemeClr val="accent1">
                      <a:tint val="100000"/>
                      <a:shade val="100000"/>
                      <a:satMod val="130000"/>
                    </a:schemeClr>
                  </a:gs>
                  <a:gs pos="100000">
                    <a:schemeClr val="accent1">
                      <a:tint val="50000"/>
                      <a:shade val="100000"/>
                      <a:satMod val="350000"/>
                    </a:schemeClr>
                  </a:gs>
                </a:gsLst>
                <a:lin ang="16200000" scaled="0"/>
              </a:gra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Block Arc 95"/>
              <p:cNvSpPr/>
              <p:nvPr/>
            </p:nvSpPr>
            <p:spPr>
              <a:xfrm>
                <a:off x="15087600" y="21996400"/>
                <a:ext cx="1447800" cy="1473200"/>
              </a:xfrm>
              <a:prstGeom prst="blockArc">
                <a:avLst/>
              </a:prstGeom>
              <a:ln>
                <a:noFill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7" name="Block Arc 96"/>
              <p:cNvSpPr/>
              <p:nvPr/>
            </p:nvSpPr>
            <p:spPr>
              <a:xfrm rot="10800000">
                <a:off x="15087599" y="21996399"/>
                <a:ext cx="1447800" cy="1473200"/>
              </a:xfrm>
              <a:prstGeom prst="blockArc">
                <a:avLst/>
              </a:prstGeom>
              <a:ln>
                <a:noFill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02" name="TextBox 101"/>
            <p:cNvSpPr txBox="1"/>
            <p:nvPr/>
          </p:nvSpPr>
          <p:spPr>
            <a:xfrm>
              <a:off x="15697200" y="21587176"/>
              <a:ext cx="3450018" cy="892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600" b="1" dirty="0">
                  <a:solidFill>
                    <a:srgbClr val="DE6225"/>
                  </a:solidFill>
                </a:rPr>
                <a:t>8 monolayers of sulfate </a:t>
              </a:r>
            </a:p>
          </p:txBody>
        </p:sp>
        <p:cxnSp>
          <p:nvCxnSpPr>
            <p:cNvPr id="106" name="Straight Arrow Connector 105"/>
            <p:cNvCxnSpPr>
              <a:stCxn id="96" idx="0"/>
              <a:endCxn id="102" idx="0"/>
            </p:cNvCxnSpPr>
            <p:nvPr/>
          </p:nvCxnSpPr>
          <p:spPr>
            <a:xfrm flipH="1">
              <a:off x="17422209" y="20719380"/>
              <a:ext cx="1043369" cy="86779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108" name="TextBox 107"/>
            <p:cNvSpPr txBox="1"/>
            <p:nvPr/>
          </p:nvSpPr>
          <p:spPr>
            <a:xfrm>
              <a:off x="18873988" y="20490630"/>
              <a:ext cx="150346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smtClean="0"/>
                <a:t>BC core</a:t>
              </a:r>
              <a:endParaRPr lang="en-US" sz="2400" b="1" dirty="0"/>
            </a:p>
          </p:txBody>
        </p:sp>
      </p:grpSp>
      <p:cxnSp>
        <p:nvCxnSpPr>
          <p:cNvPr id="113" name="Straight Arrow Connector 112"/>
          <p:cNvCxnSpPr>
            <a:stCxn id="115" idx="4"/>
          </p:cNvCxnSpPr>
          <p:nvPr/>
        </p:nvCxnSpPr>
        <p:spPr>
          <a:xfrm>
            <a:off x="16947352" y="14192408"/>
            <a:ext cx="2287171" cy="1326348"/>
          </a:xfrm>
          <a:prstGeom prst="straightConnector1">
            <a:avLst/>
          </a:prstGeom>
          <a:ln w="38100">
            <a:solidFill>
              <a:srgbClr val="DE6225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15" name="Oval 114"/>
          <p:cNvSpPr/>
          <p:nvPr/>
        </p:nvSpPr>
        <p:spPr>
          <a:xfrm>
            <a:off x="15726878" y="13106400"/>
            <a:ext cx="2440947" cy="1086008"/>
          </a:xfrm>
          <a:prstGeom prst="ellipse">
            <a:avLst/>
          </a:prstGeom>
          <a:noFill/>
          <a:ln w="38100">
            <a:solidFill>
              <a:srgbClr val="DE622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Rectangle 51"/>
          <p:cNvSpPr>
            <a:spLocks noChangeArrowheads="1"/>
          </p:cNvSpPr>
          <p:nvPr/>
        </p:nvSpPr>
        <p:spPr bwMode="auto">
          <a:xfrm>
            <a:off x="33125496" y="5181601"/>
            <a:ext cx="10058400" cy="22095204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60000" tIns="360000" rIns="360000" bIns="360000"/>
          <a:lstStyle>
            <a:lvl1pPr eaLnBrk="0" hangingPunct="0">
              <a:defRPr sz="86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86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86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86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86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2193925" eaLnBrk="0" fontAlgn="base" hangingPunct="0">
              <a:spcBef>
                <a:spcPct val="0"/>
              </a:spcBef>
              <a:spcAft>
                <a:spcPct val="0"/>
              </a:spcAft>
              <a:defRPr sz="86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2193925" eaLnBrk="0" fontAlgn="base" hangingPunct="0">
              <a:spcBef>
                <a:spcPct val="0"/>
              </a:spcBef>
              <a:spcAft>
                <a:spcPct val="0"/>
              </a:spcAft>
              <a:defRPr sz="86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2193925" eaLnBrk="0" fontAlgn="base" hangingPunct="0">
              <a:spcBef>
                <a:spcPct val="0"/>
              </a:spcBef>
              <a:spcAft>
                <a:spcPct val="0"/>
              </a:spcAft>
              <a:defRPr sz="86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2193925" eaLnBrk="0" fontAlgn="base" hangingPunct="0">
              <a:spcBef>
                <a:spcPct val="0"/>
              </a:spcBef>
              <a:spcAft>
                <a:spcPct val="0"/>
              </a:spcAft>
              <a:defRPr sz="86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GB" sz="2800" b="1" dirty="0" smtClean="0">
                <a:latin typeface="Georgia" charset="0"/>
                <a:ea typeface="Georgia" charset="0"/>
                <a:cs typeface="Georgia" charset="0"/>
              </a:rPr>
              <a:t>4. </a:t>
            </a:r>
            <a:r>
              <a:rPr lang="en-US" sz="2800" b="1" dirty="0" smtClean="0">
                <a:latin typeface="Georgia" charset="0"/>
                <a:ea typeface="Georgia" charset="0"/>
                <a:cs typeface="Georgia" charset="0"/>
              </a:rPr>
              <a:t>Comparison of Annual </a:t>
            </a:r>
            <a:r>
              <a:rPr lang="en-US" sz="2800" b="1" dirty="0">
                <a:latin typeface="Georgia" charset="0"/>
                <a:ea typeface="Georgia" charset="0"/>
                <a:cs typeface="Georgia" charset="0"/>
              </a:rPr>
              <a:t>Aging Timescales from </a:t>
            </a:r>
            <a:r>
              <a:rPr lang="en-US" sz="2800" b="1" dirty="0" err="1" smtClean="0">
                <a:latin typeface="Georgia" charset="0"/>
                <a:ea typeface="Georgia" charset="0"/>
                <a:cs typeface="Georgia" charset="0"/>
              </a:rPr>
              <a:t>CAMChem</a:t>
            </a:r>
            <a:r>
              <a:rPr lang="en-US" sz="2800" b="1" dirty="0" smtClean="0">
                <a:latin typeface="Georgia" charset="0"/>
                <a:ea typeface="Georgia" charset="0"/>
                <a:cs typeface="Georgia" charset="0"/>
              </a:rPr>
              <a:t> model and </a:t>
            </a:r>
            <a:r>
              <a:rPr lang="en-US" sz="2800" b="1" dirty="0" err="1" smtClean="0">
                <a:latin typeface="Georgia" charset="0"/>
                <a:ea typeface="Georgia" charset="0"/>
                <a:cs typeface="Georgia" charset="0"/>
              </a:rPr>
              <a:t>PartMC</a:t>
            </a:r>
            <a:r>
              <a:rPr lang="en-US" sz="2800" b="1" dirty="0" smtClean="0">
                <a:latin typeface="Georgia" charset="0"/>
                <a:ea typeface="Georgia" charset="0"/>
                <a:cs typeface="Georgia" charset="0"/>
              </a:rPr>
              <a:t> Parameterization</a:t>
            </a:r>
            <a:r>
              <a:rPr lang="en-GB" sz="2800" b="1" dirty="0" smtClean="0">
                <a:latin typeface="Georgia" charset="0"/>
                <a:ea typeface="Georgia" charset="0"/>
                <a:cs typeface="Georgia" charset="0"/>
              </a:rPr>
              <a:t> </a:t>
            </a:r>
          </a:p>
          <a:p>
            <a:pPr marL="514350" indent="-514350" eaLnBrk="1" hangingPunct="1">
              <a:spcBef>
                <a:spcPct val="50000"/>
              </a:spcBef>
              <a:buAutoNum type="arabicPeriod"/>
            </a:pPr>
            <a:endParaRPr lang="en-GB" sz="2800" b="1" dirty="0">
              <a:latin typeface="Georgia" charset="0"/>
              <a:ea typeface="Georgia" charset="0"/>
              <a:cs typeface="Georgia" charset="0"/>
            </a:endParaRPr>
          </a:p>
          <a:p>
            <a:pPr marL="514350" indent="-514350" eaLnBrk="1" hangingPunct="1">
              <a:spcBef>
                <a:spcPct val="50000"/>
              </a:spcBef>
              <a:buAutoNum type="arabicPeriod"/>
            </a:pPr>
            <a:endParaRPr lang="en-GB" sz="2800" b="1" dirty="0" smtClean="0">
              <a:latin typeface="Georgia" charset="0"/>
              <a:ea typeface="Georgia" charset="0"/>
              <a:cs typeface="Georgia" charset="0"/>
            </a:endParaRPr>
          </a:p>
          <a:p>
            <a:pPr marL="514350" indent="-514350" eaLnBrk="1" hangingPunct="1">
              <a:spcBef>
                <a:spcPct val="50000"/>
              </a:spcBef>
              <a:buAutoNum type="arabicPeriod"/>
            </a:pPr>
            <a:endParaRPr lang="en-GB" sz="2800" b="1" dirty="0">
              <a:latin typeface="Georgia" charset="0"/>
              <a:ea typeface="Georgia" charset="0"/>
              <a:cs typeface="Georgia" charset="0"/>
            </a:endParaRPr>
          </a:p>
          <a:p>
            <a:pPr marL="514350" indent="-514350" eaLnBrk="1" hangingPunct="1">
              <a:spcBef>
                <a:spcPct val="50000"/>
              </a:spcBef>
              <a:buAutoNum type="arabicPeriod"/>
            </a:pPr>
            <a:endParaRPr lang="en-GB" sz="2800" b="1" dirty="0" smtClean="0">
              <a:latin typeface="Georgia" charset="0"/>
              <a:ea typeface="Georgia" charset="0"/>
              <a:cs typeface="Georgia" charset="0"/>
            </a:endParaRPr>
          </a:p>
          <a:p>
            <a:pPr marL="514350" indent="-514350" eaLnBrk="1" hangingPunct="1">
              <a:spcBef>
                <a:spcPct val="50000"/>
              </a:spcBef>
              <a:buAutoNum type="arabicPeriod"/>
            </a:pPr>
            <a:endParaRPr lang="en-GB" sz="2800" b="1" dirty="0">
              <a:latin typeface="Georgia" charset="0"/>
              <a:ea typeface="Georgia" charset="0"/>
              <a:cs typeface="Georgia" charset="0"/>
            </a:endParaRPr>
          </a:p>
          <a:p>
            <a:pPr marL="514350" indent="-514350" eaLnBrk="1" hangingPunct="1">
              <a:spcBef>
                <a:spcPct val="50000"/>
              </a:spcBef>
              <a:buAutoNum type="arabicPeriod"/>
            </a:pPr>
            <a:endParaRPr lang="en-GB" sz="2800" b="1" dirty="0" smtClean="0">
              <a:latin typeface="Georgia" charset="0"/>
              <a:ea typeface="Georgia" charset="0"/>
              <a:cs typeface="Georgia" charset="0"/>
            </a:endParaRPr>
          </a:p>
          <a:p>
            <a:pPr marL="514350" indent="-514350" eaLnBrk="1" hangingPunct="1">
              <a:spcBef>
                <a:spcPct val="50000"/>
              </a:spcBef>
              <a:buAutoNum type="arabicPeriod"/>
            </a:pPr>
            <a:endParaRPr lang="en-GB" sz="2800" b="1" dirty="0">
              <a:latin typeface="Georgia" charset="0"/>
              <a:ea typeface="Georgia" charset="0"/>
              <a:cs typeface="Georgia" charset="0"/>
            </a:endParaRPr>
          </a:p>
          <a:p>
            <a:pPr eaLnBrk="1" hangingPunct="1">
              <a:spcBef>
                <a:spcPct val="50000"/>
              </a:spcBef>
            </a:pPr>
            <a:endParaRPr lang="en-GB" altLang="en-US" sz="2800" b="1" dirty="0">
              <a:latin typeface="Georgia" charset="0"/>
              <a:ea typeface="Georgia" charset="0"/>
              <a:cs typeface="Georgia" charset="0"/>
            </a:endParaRPr>
          </a:p>
          <a:p>
            <a:pPr eaLnBrk="1" hangingPunct="1">
              <a:spcBef>
                <a:spcPct val="50000"/>
              </a:spcBef>
            </a:pPr>
            <a:endParaRPr lang="en-GB" altLang="en-US" sz="800" b="1" dirty="0" smtClean="0">
              <a:latin typeface="Georgia" charset="0"/>
              <a:ea typeface="Georgia" charset="0"/>
              <a:cs typeface="Georgia" charset="0"/>
            </a:endParaRPr>
          </a:p>
          <a:p>
            <a:pPr eaLnBrk="1" hangingPunct="1">
              <a:spcBef>
                <a:spcPct val="50000"/>
              </a:spcBef>
            </a:pPr>
            <a:endParaRPr lang="en-GB" altLang="en-US" sz="800" b="1" dirty="0">
              <a:latin typeface="Georgia" charset="0"/>
              <a:ea typeface="Georgia" charset="0"/>
              <a:cs typeface="Georgia" charset="0"/>
            </a:endParaRPr>
          </a:p>
          <a:p>
            <a:pPr eaLnBrk="1" hangingPunct="1">
              <a:spcBef>
                <a:spcPct val="50000"/>
              </a:spcBef>
            </a:pPr>
            <a:endParaRPr lang="en-GB" altLang="en-US" sz="800" b="1" dirty="0">
              <a:latin typeface="Georgia" charset="0"/>
              <a:ea typeface="Georgia" charset="0"/>
              <a:cs typeface="Georgia" charset="0"/>
            </a:endParaRPr>
          </a:p>
          <a:p>
            <a:pPr eaLnBrk="1" hangingPunct="1">
              <a:spcBef>
                <a:spcPct val="50000"/>
              </a:spcBef>
            </a:pPr>
            <a:endParaRPr lang="en-US" altLang="en-US" sz="2800" b="1" dirty="0" smtClean="0">
              <a:latin typeface="Georgia" charset="0"/>
              <a:ea typeface="Georgia" charset="0"/>
              <a:cs typeface="Georgia" charset="0"/>
            </a:endParaRPr>
          </a:p>
          <a:p>
            <a:pPr marL="514350" indent="-514350" eaLnBrk="1" hangingPunct="1">
              <a:spcBef>
                <a:spcPct val="50000"/>
              </a:spcBef>
              <a:buFontTx/>
              <a:buAutoNum type="arabicPeriod"/>
            </a:pPr>
            <a:endParaRPr lang="en-US" altLang="en-US" sz="2800" b="1" dirty="0">
              <a:latin typeface="Georgia" charset="0"/>
              <a:ea typeface="Georgia" charset="0"/>
              <a:cs typeface="Georgia" charset="0"/>
            </a:endParaRPr>
          </a:p>
          <a:p>
            <a:pPr marL="514350" indent="-514350" eaLnBrk="1" hangingPunct="1">
              <a:spcBef>
                <a:spcPct val="50000"/>
              </a:spcBef>
              <a:buFontTx/>
              <a:buAutoNum type="arabicPeriod"/>
            </a:pPr>
            <a:endParaRPr lang="en-US" altLang="en-US" sz="2800" b="1" dirty="0" smtClean="0">
              <a:latin typeface="Georgia" charset="0"/>
              <a:ea typeface="Georgia" charset="0"/>
              <a:cs typeface="Georgia" charset="0"/>
            </a:endParaRPr>
          </a:p>
          <a:p>
            <a:pPr marL="514350" indent="-514350" eaLnBrk="1" hangingPunct="1">
              <a:spcBef>
                <a:spcPct val="50000"/>
              </a:spcBef>
              <a:buFontTx/>
              <a:buAutoNum type="arabicPeriod"/>
            </a:pPr>
            <a:endParaRPr lang="en-US" altLang="en-US" sz="2800" b="1" dirty="0">
              <a:latin typeface="Georgia" charset="0"/>
              <a:ea typeface="Georgia" charset="0"/>
              <a:cs typeface="Georgia" charset="0"/>
            </a:endParaRPr>
          </a:p>
          <a:p>
            <a:pPr marL="514350" indent="-514350" eaLnBrk="1" hangingPunct="1">
              <a:spcBef>
                <a:spcPct val="50000"/>
              </a:spcBef>
              <a:buFontTx/>
              <a:buAutoNum type="arabicPeriod"/>
            </a:pPr>
            <a:endParaRPr lang="en-US" altLang="en-US" sz="2800" b="1" dirty="0" smtClean="0">
              <a:latin typeface="Georgia" charset="0"/>
              <a:ea typeface="Georgia" charset="0"/>
              <a:cs typeface="Georgia" charset="0"/>
            </a:endParaRPr>
          </a:p>
          <a:p>
            <a:pPr marL="514350" indent="-514350" eaLnBrk="1" hangingPunct="1">
              <a:spcBef>
                <a:spcPct val="50000"/>
              </a:spcBef>
              <a:buFontTx/>
              <a:buAutoNum type="arabicPeriod"/>
            </a:pPr>
            <a:endParaRPr lang="en-US" altLang="en-US" sz="2800" b="1" dirty="0">
              <a:latin typeface="Georgia" charset="0"/>
              <a:ea typeface="Georgia" charset="0"/>
              <a:cs typeface="Georgia" charset="0"/>
            </a:endParaRPr>
          </a:p>
          <a:p>
            <a:pPr marL="514350" indent="-514350" eaLnBrk="1" hangingPunct="1">
              <a:spcBef>
                <a:spcPct val="50000"/>
              </a:spcBef>
              <a:buFontTx/>
              <a:buAutoNum type="arabicPeriod"/>
            </a:pPr>
            <a:endParaRPr lang="en-US" altLang="en-US" sz="2800" b="1" dirty="0" smtClean="0">
              <a:latin typeface="Georgia" charset="0"/>
              <a:ea typeface="Georgia" charset="0"/>
              <a:cs typeface="Georgia" charset="0"/>
            </a:endParaRPr>
          </a:p>
          <a:p>
            <a:pPr marL="514350" indent="-514350" eaLnBrk="1" hangingPunct="1">
              <a:spcBef>
                <a:spcPct val="50000"/>
              </a:spcBef>
              <a:buFontTx/>
              <a:buAutoNum type="arabicPeriod"/>
            </a:pPr>
            <a:endParaRPr lang="en-US" altLang="en-US" sz="2800" b="1" dirty="0">
              <a:latin typeface="Georgia" charset="0"/>
              <a:ea typeface="Georgia" charset="0"/>
              <a:cs typeface="Georgia" charset="0"/>
            </a:endParaRPr>
          </a:p>
          <a:p>
            <a:pPr eaLnBrk="1" hangingPunct="1">
              <a:spcBef>
                <a:spcPct val="50000"/>
              </a:spcBef>
            </a:pPr>
            <a:endParaRPr lang="en-GB" altLang="en-US" sz="2800" b="1" dirty="0">
              <a:latin typeface="Georgia" charset="0"/>
              <a:ea typeface="Georgia" charset="0"/>
              <a:cs typeface="Georgia" charset="0"/>
            </a:endParaRPr>
          </a:p>
          <a:p>
            <a:pPr eaLnBrk="1" hangingPunct="1">
              <a:spcBef>
                <a:spcPct val="50000"/>
              </a:spcBef>
            </a:pPr>
            <a:endParaRPr lang="en-GB" altLang="en-US" sz="800" b="1" dirty="0" smtClean="0">
              <a:latin typeface="Georgia" charset="0"/>
              <a:ea typeface="Georgia" charset="0"/>
              <a:cs typeface="Georgia" charset="0"/>
            </a:endParaRPr>
          </a:p>
          <a:p>
            <a:pPr algn="ctr" eaLnBrk="1" hangingPunct="1">
              <a:spcBef>
                <a:spcPct val="50000"/>
              </a:spcBef>
            </a:pPr>
            <a:endParaRPr lang="en-GB" altLang="en-US" sz="800" b="1" dirty="0" smtClean="0">
              <a:ea typeface="Arial" charset="0"/>
              <a:cs typeface="Arial" charset="0"/>
            </a:endParaRPr>
          </a:p>
          <a:p>
            <a:pPr algn="ctr" eaLnBrk="1" hangingPunct="1">
              <a:spcBef>
                <a:spcPct val="50000"/>
              </a:spcBef>
            </a:pPr>
            <a:r>
              <a:rPr lang="en-GB" altLang="en-US" sz="2300" b="1" dirty="0" smtClean="0">
                <a:ea typeface="Arial" charset="0"/>
                <a:cs typeface="Arial" charset="0"/>
              </a:rPr>
              <a:t>Scatter Plot of </a:t>
            </a:r>
            <a:r>
              <a:rPr lang="en-GB" altLang="en-US" sz="2300" b="1" dirty="0" err="1" smtClean="0">
                <a:ea typeface="Arial" charset="0"/>
                <a:cs typeface="Arial" charset="0"/>
              </a:rPr>
              <a:t>CAMChem</a:t>
            </a:r>
            <a:r>
              <a:rPr lang="en-GB" altLang="en-US" sz="2300" b="1" dirty="0" smtClean="0">
                <a:ea typeface="Arial" charset="0"/>
                <a:cs typeface="Arial" charset="0"/>
              </a:rPr>
              <a:t> and </a:t>
            </a:r>
            <a:r>
              <a:rPr lang="en-GB" altLang="en-US" sz="2300" b="1" dirty="0" err="1" smtClean="0">
                <a:ea typeface="Arial" charset="0"/>
                <a:cs typeface="Arial" charset="0"/>
              </a:rPr>
              <a:t>PartMC</a:t>
            </a:r>
            <a:r>
              <a:rPr lang="en-GB" altLang="en-US" sz="2300" b="1" dirty="0" smtClean="0">
                <a:ea typeface="Arial" charset="0"/>
                <a:cs typeface="Arial" charset="0"/>
              </a:rPr>
              <a:t> Aging Timescales</a:t>
            </a:r>
            <a:endParaRPr lang="en-GB" altLang="en-US" sz="2300" b="1" dirty="0">
              <a:ea typeface="Arial" charset="0"/>
              <a:cs typeface="Arial" charset="0"/>
            </a:endParaRPr>
          </a:p>
          <a:p>
            <a:pPr marL="514350" indent="-514350" eaLnBrk="1" hangingPunct="1">
              <a:spcBef>
                <a:spcPct val="50000"/>
              </a:spcBef>
              <a:buAutoNum type="arabicPeriod"/>
            </a:pPr>
            <a:endParaRPr lang="en-GB" altLang="en-US" sz="2800" b="1" dirty="0" smtClean="0">
              <a:latin typeface="Georgia" charset="0"/>
              <a:ea typeface="Georgia" charset="0"/>
              <a:cs typeface="Georgia" charset="0"/>
            </a:endParaRPr>
          </a:p>
          <a:p>
            <a:pPr marL="514350" indent="-514350" eaLnBrk="1" hangingPunct="1">
              <a:spcBef>
                <a:spcPct val="50000"/>
              </a:spcBef>
              <a:buAutoNum type="arabicPeriod"/>
            </a:pPr>
            <a:endParaRPr lang="en-GB" altLang="en-US" sz="2800" b="1" dirty="0">
              <a:latin typeface="Georgia" charset="0"/>
              <a:ea typeface="Georgia" charset="0"/>
              <a:cs typeface="Georgia" charset="0"/>
            </a:endParaRPr>
          </a:p>
          <a:p>
            <a:pPr marL="514350" indent="-514350" eaLnBrk="1" hangingPunct="1">
              <a:spcBef>
                <a:spcPct val="50000"/>
              </a:spcBef>
              <a:buAutoNum type="arabicPeriod"/>
            </a:pPr>
            <a:endParaRPr lang="en-GB" altLang="en-US" sz="2800" b="1" dirty="0" smtClean="0">
              <a:latin typeface="Georgia" charset="0"/>
              <a:ea typeface="Georgia" charset="0"/>
              <a:cs typeface="Georgia" charset="0"/>
            </a:endParaRPr>
          </a:p>
          <a:p>
            <a:pPr marL="514350" indent="-514350" eaLnBrk="1" hangingPunct="1">
              <a:spcBef>
                <a:spcPct val="50000"/>
              </a:spcBef>
              <a:buAutoNum type="arabicPeriod"/>
            </a:pPr>
            <a:endParaRPr lang="en-GB" altLang="en-US" sz="2800" b="1" dirty="0">
              <a:latin typeface="Georgia" charset="0"/>
              <a:ea typeface="Georgia" charset="0"/>
              <a:cs typeface="Georgia" charset="0"/>
            </a:endParaRPr>
          </a:p>
          <a:p>
            <a:pPr marL="514350" indent="-514350" eaLnBrk="1" hangingPunct="1">
              <a:spcBef>
                <a:spcPct val="50000"/>
              </a:spcBef>
              <a:buAutoNum type="arabicPeriod"/>
            </a:pPr>
            <a:endParaRPr lang="en-GB" altLang="en-US" sz="2800" b="1" dirty="0" smtClean="0">
              <a:latin typeface="Georgia" charset="0"/>
              <a:ea typeface="Georgia" charset="0"/>
              <a:cs typeface="Georgia" charset="0"/>
            </a:endParaRPr>
          </a:p>
          <a:p>
            <a:pPr marL="514350" indent="-514350" eaLnBrk="1" hangingPunct="1">
              <a:spcBef>
                <a:spcPct val="50000"/>
              </a:spcBef>
              <a:buAutoNum type="arabicPeriod"/>
            </a:pPr>
            <a:endParaRPr lang="en-GB" altLang="en-US" sz="2800" b="1" dirty="0">
              <a:latin typeface="Georgia" charset="0"/>
              <a:ea typeface="Georgia" charset="0"/>
              <a:cs typeface="Georgia" charset="0"/>
            </a:endParaRPr>
          </a:p>
          <a:p>
            <a:pPr marL="514350" indent="-514350" eaLnBrk="1" hangingPunct="1">
              <a:spcBef>
                <a:spcPct val="50000"/>
              </a:spcBef>
              <a:buAutoNum type="arabicPeriod"/>
            </a:pPr>
            <a:endParaRPr lang="en-GB" altLang="en-US" sz="2800" b="1" dirty="0" smtClean="0">
              <a:latin typeface="Georgia" charset="0"/>
              <a:ea typeface="Georgia" charset="0"/>
              <a:cs typeface="Georgia" charset="0"/>
            </a:endParaRPr>
          </a:p>
          <a:p>
            <a:pPr marL="514350" indent="-514350" eaLnBrk="1" hangingPunct="1">
              <a:spcBef>
                <a:spcPct val="50000"/>
              </a:spcBef>
              <a:buAutoNum type="arabicPeriod"/>
            </a:pPr>
            <a:endParaRPr lang="en-GB" altLang="en-US" sz="2800" b="1" dirty="0">
              <a:latin typeface="Georgia" charset="0"/>
              <a:ea typeface="Georgia" charset="0"/>
              <a:cs typeface="Georgia" charset="0"/>
            </a:endParaRPr>
          </a:p>
          <a:p>
            <a:pPr eaLnBrk="1" hangingPunct="1">
              <a:spcBef>
                <a:spcPct val="50000"/>
              </a:spcBef>
            </a:pPr>
            <a:endParaRPr lang="en-GB" altLang="en-US" sz="2800" b="1" dirty="0" smtClean="0">
              <a:latin typeface="Georgia" charset="0"/>
              <a:ea typeface="Georgia" charset="0"/>
              <a:cs typeface="Georgia" charset="0"/>
            </a:endParaRPr>
          </a:p>
        </p:txBody>
      </p:sp>
      <p:graphicFrame>
        <p:nvGraphicFramePr>
          <p:cNvPr id="153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91698927"/>
              </p:ext>
            </p:extLst>
          </p:nvPr>
        </p:nvGraphicFramePr>
        <p:xfrm>
          <a:off x="838200" y="6934200"/>
          <a:ext cx="9555694" cy="3561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graphicFrame>
        <p:nvGraphicFramePr>
          <p:cNvPr id="173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27495994"/>
              </p:ext>
            </p:extLst>
          </p:nvPr>
        </p:nvGraphicFramePr>
        <p:xfrm>
          <a:off x="410006" y="11343943"/>
          <a:ext cx="10562794" cy="58772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4" r:lo="rId15" r:qs="rId16" r:cs="rId17"/>
          </a:graphicData>
        </a:graphic>
      </p:graphicFrame>
      <p:graphicFrame>
        <p:nvGraphicFramePr>
          <p:cNvPr id="180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2251746"/>
              </p:ext>
            </p:extLst>
          </p:nvPr>
        </p:nvGraphicFramePr>
        <p:xfrm>
          <a:off x="838200" y="17845098"/>
          <a:ext cx="9589472" cy="67675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9" r:lo="rId20" r:qs="rId21" r:cs="rId22"/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18028714" y="15585757"/>
            <a:ext cx="261481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b="1" dirty="0" smtClean="0">
                <a:solidFill>
                  <a:srgbClr val="DE6225"/>
                </a:solidFill>
              </a:rPr>
              <a:t>Aging  Process</a:t>
            </a:r>
            <a:endParaRPr lang="en-US" sz="2600" b="1" dirty="0">
              <a:solidFill>
                <a:srgbClr val="DE6225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2024500" y="24536400"/>
            <a:ext cx="29257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L8 (default)</a:t>
            </a:r>
            <a:endParaRPr lang="en-US" sz="2400" b="1" dirty="0"/>
          </a:p>
        </p:txBody>
      </p:sp>
      <p:grpSp>
        <p:nvGrpSpPr>
          <p:cNvPr id="43" name="Group 42"/>
          <p:cNvGrpSpPr/>
          <p:nvPr/>
        </p:nvGrpSpPr>
        <p:grpSpPr>
          <a:xfrm>
            <a:off x="23360565" y="25446335"/>
            <a:ext cx="9086147" cy="6252865"/>
            <a:chOff x="23428018" y="14714081"/>
            <a:chExt cx="9086147" cy="6252865"/>
          </a:xfrm>
        </p:grpSpPr>
        <p:sp>
          <p:nvSpPr>
            <p:cNvPr id="39" name="TextBox 38"/>
            <p:cNvSpPr txBox="1"/>
            <p:nvPr/>
          </p:nvSpPr>
          <p:spPr>
            <a:xfrm>
              <a:off x="23428018" y="14714081"/>
              <a:ext cx="85090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smtClean="0"/>
                <a:t>1 monolayer (992hPa)      	    8 monolayers (992hPa)</a:t>
              </a:r>
              <a:endParaRPr lang="en-US" sz="2400" b="1" dirty="0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26585053" y="20505281"/>
              <a:ext cx="10920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W/m</a:t>
              </a:r>
              <a:r>
                <a:rPr lang="en-US" sz="2400" baseline="30000" dirty="0" smtClean="0"/>
                <a:t>2</a:t>
              </a:r>
              <a:endParaRPr lang="en-US" sz="2400" baseline="30000" dirty="0"/>
            </a:p>
          </p:txBody>
        </p:sp>
        <p:sp>
          <p:nvSpPr>
            <p:cNvPr id="203" name="TextBox 202"/>
            <p:cNvSpPr txBox="1"/>
            <p:nvPr/>
          </p:nvSpPr>
          <p:spPr>
            <a:xfrm>
              <a:off x="31422119" y="20501661"/>
              <a:ext cx="10920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W/m</a:t>
              </a:r>
              <a:r>
                <a:rPr lang="en-US" sz="2400" baseline="30000" dirty="0" smtClean="0"/>
                <a:t>2</a:t>
              </a:r>
              <a:endParaRPr lang="en-US" sz="2400" baseline="30000" dirty="0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22460024" y="5605848"/>
            <a:ext cx="12299460" cy="9481752"/>
            <a:chOff x="22460024" y="5605848"/>
            <a:chExt cx="12299460" cy="9481752"/>
          </a:xfrm>
        </p:grpSpPr>
        <p:sp>
          <p:nvSpPr>
            <p:cNvPr id="129" name="TextBox 128"/>
            <p:cNvSpPr txBox="1"/>
            <p:nvPr/>
          </p:nvSpPr>
          <p:spPr>
            <a:xfrm>
              <a:off x="29450827" y="12774573"/>
              <a:ext cx="3619973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1 monolayer </a:t>
              </a:r>
            </a:p>
            <a:p>
              <a:r>
                <a:rPr lang="en-US" sz="2400" dirty="0" smtClean="0"/>
                <a:t>2 monolayers </a:t>
              </a:r>
            </a:p>
            <a:p>
              <a:r>
                <a:rPr lang="en-US" sz="2400" dirty="0" smtClean="0"/>
                <a:t>4 monolayers </a:t>
              </a:r>
              <a:endParaRPr lang="en-US" sz="2400" dirty="0"/>
            </a:p>
            <a:p>
              <a:r>
                <a:rPr lang="en-US" sz="2400" dirty="0" smtClean="0"/>
                <a:t>8 monolayers</a:t>
              </a:r>
            </a:p>
          </p:txBody>
        </p:sp>
        <p:grpSp>
          <p:nvGrpSpPr>
            <p:cNvPr id="86" name="Group 85"/>
            <p:cNvGrpSpPr/>
            <p:nvPr/>
          </p:nvGrpSpPr>
          <p:grpSpPr>
            <a:xfrm>
              <a:off x="22804919" y="12310447"/>
              <a:ext cx="4924032" cy="2777153"/>
              <a:chOff x="2086345" y="1020176"/>
              <a:chExt cx="8033456" cy="4476897"/>
            </a:xfrm>
          </p:grpSpPr>
          <p:pic>
            <p:nvPicPr>
              <p:cNvPr id="87" name="Picture 86"/>
              <p:cNvPicPr>
                <a:picLocks noChangeAspect="1"/>
              </p:cNvPicPr>
              <p:nvPr/>
            </p:nvPicPr>
            <p:blipFill>
              <a:blip r:embed="rId2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86345" y="1020176"/>
                <a:ext cx="8033456" cy="4476897"/>
              </a:xfrm>
              <a:prstGeom prst="rect">
                <a:avLst/>
              </a:prstGeom>
            </p:spPr>
          </p:pic>
          <p:sp>
            <p:nvSpPr>
              <p:cNvPr id="88" name="Rectangle 87"/>
              <p:cNvSpPr/>
              <p:nvPr/>
            </p:nvSpPr>
            <p:spPr>
              <a:xfrm>
                <a:off x="4846720" y="3080443"/>
                <a:ext cx="444500" cy="369333"/>
              </a:xfrm>
              <a:prstGeom prst="rect">
                <a:avLst/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6528674" y="3022600"/>
                <a:ext cx="285750" cy="597932"/>
              </a:xfrm>
              <a:prstGeom prst="rect">
                <a:avLst/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TextBox 90"/>
              <p:cNvSpPr txBox="1"/>
              <p:nvPr/>
            </p:nvSpPr>
            <p:spPr>
              <a:xfrm>
                <a:off x="4868059" y="2978875"/>
                <a:ext cx="2667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2</a:t>
                </a:r>
                <a:endParaRPr lang="en-US" sz="1400" b="1" dirty="0"/>
              </a:p>
            </p:txBody>
          </p:sp>
          <p:sp>
            <p:nvSpPr>
              <p:cNvPr id="92" name="TextBox 91"/>
              <p:cNvSpPr txBox="1"/>
              <p:nvPr/>
            </p:nvSpPr>
            <p:spPr>
              <a:xfrm>
                <a:off x="6445525" y="3060382"/>
                <a:ext cx="266700" cy="5221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600" b="1" dirty="0"/>
                  <a:t>3</a:t>
                </a:r>
              </a:p>
            </p:txBody>
          </p:sp>
          <p:sp>
            <p:nvSpPr>
              <p:cNvPr id="93" name="Rectangle 92"/>
              <p:cNvSpPr/>
              <p:nvPr/>
            </p:nvSpPr>
            <p:spPr>
              <a:xfrm>
                <a:off x="3143764" y="2059438"/>
                <a:ext cx="605737" cy="402234"/>
              </a:xfrm>
              <a:prstGeom prst="rect">
                <a:avLst/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TextBox 93"/>
              <p:cNvSpPr txBox="1"/>
              <p:nvPr/>
            </p:nvSpPr>
            <p:spPr>
              <a:xfrm>
                <a:off x="3222801" y="2017291"/>
                <a:ext cx="321062" cy="4961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/>
                  <a:t>1</a:t>
                </a:r>
              </a:p>
            </p:txBody>
          </p:sp>
        </p:grpSp>
        <p:sp>
          <p:nvSpPr>
            <p:cNvPr id="95" name="TextBox 94"/>
            <p:cNvSpPr txBox="1"/>
            <p:nvPr/>
          </p:nvSpPr>
          <p:spPr>
            <a:xfrm>
              <a:off x="26357319" y="5605848"/>
              <a:ext cx="840216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smtClean="0"/>
                <a:t>Monthly BC Vertical Profiles</a:t>
              </a:r>
              <a:endParaRPr lang="en-US" sz="2400" b="1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22804919" y="6836254"/>
              <a:ext cx="17526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smtClean="0"/>
                <a:t>March</a:t>
              </a:r>
              <a:endParaRPr lang="en-US" sz="2400" b="1" dirty="0"/>
            </a:p>
          </p:txBody>
        </p:sp>
        <p:sp>
          <p:nvSpPr>
            <p:cNvPr id="131" name="TextBox 130"/>
            <p:cNvSpPr txBox="1"/>
            <p:nvPr/>
          </p:nvSpPr>
          <p:spPr>
            <a:xfrm>
              <a:off x="22460024" y="10127947"/>
              <a:ext cx="20156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smtClean="0"/>
                <a:t>September</a:t>
              </a:r>
              <a:endParaRPr lang="en-US" sz="2400" b="1" dirty="0"/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22409980" y="16370005"/>
            <a:ext cx="9822620" cy="7175795"/>
            <a:chOff x="22409980" y="16687800"/>
            <a:chExt cx="9822620" cy="7175795"/>
          </a:xfrm>
        </p:grpSpPr>
        <p:grpSp>
          <p:nvGrpSpPr>
            <p:cNvPr id="15" name="Group 14"/>
            <p:cNvGrpSpPr/>
            <p:nvPr/>
          </p:nvGrpSpPr>
          <p:grpSpPr>
            <a:xfrm>
              <a:off x="22409980" y="16687800"/>
              <a:ext cx="9501320" cy="7175795"/>
              <a:chOff x="25136775" y="13934954"/>
              <a:chExt cx="9501320" cy="7175795"/>
            </a:xfrm>
          </p:grpSpPr>
          <p:sp>
            <p:nvSpPr>
              <p:cNvPr id="22" name="TextBox 21"/>
              <p:cNvSpPr txBox="1"/>
              <p:nvPr/>
            </p:nvSpPr>
            <p:spPr>
              <a:xfrm>
                <a:off x="25746602" y="20279752"/>
                <a:ext cx="8634874" cy="830997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 smtClean="0"/>
                  <a:t>In </a:t>
                </a:r>
                <a:r>
                  <a:rPr lang="en-US" sz="2400" b="1" dirty="0"/>
                  <a:t>the Arctic: </a:t>
                </a:r>
                <a:endParaRPr lang="en-US" sz="2400" b="1" dirty="0" smtClean="0"/>
              </a:p>
              <a:p>
                <a:r>
                  <a:rPr lang="en-US" sz="2400" b="1" dirty="0" smtClean="0"/>
                  <a:t>Most </a:t>
                </a:r>
                <a:r>
                  <a:rPr lang="en-US" sz="2400" b="1" dirty="0"/>
                  <a:t>of BC is in primary </a:t>
                </a:r>
                <a:r>
                  <a:rPr lang="en-US" sz="2400" b="1" dirty="0" smtClean="0"/>
                  <a:t>carbon mode (externally mixed)!</a:t>
                </a:r>
                <a:endParaRPr lang="en-US" sz="2400" b="1" dirty="0"/>
              </a:p>
            </p:txBody>
          </p:sp>
          <p:grpSp>
            <p:nvGrpSpPr>
              <p:cNvPr id="28" name="Group 27"/>
              <p:cNvGrpSpPr/>
              <p:nvPr/>
            </p:nvGrpSpPr>
            <p:grpSpPr>
              <a:xfrm>
                <a:off x="25184689" y="15066842"/>
                <a:ext cx="5352182" cy="4649198"/>
                <a:chOff x="26746108" y="14882485"/>
                <a:chExt cx="5123295" cy="4649198"/>
              </a:xfrm>
            </p:grpSpPr>
            <p:pic>
              <p:nvPicPr>
                <p:cNvPr id="18" name="Picture 17"/>
                <p:cNvPicPr>
                  <a:picLocks noChangeAspect="1"/>
                </p:cNvPicPr>
                <p:nvPr/>
              </p:nvPicPr>
              <p:blipFill>
                <a:blip r:embed="rId2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6746108" y="14882485"/>
                  <a:ext cx="5123295" cy="4649198"/>
                </a:xfrm>
                <a:prstGeom prst="rect">
                  <a:avLst/>
                </a:prstGeom>
              </p:spPr>
            </p:pic>
            <p:sp>
              <p:nvSpPr>
                <p:cNvPr id="26" name="TextBox 25"/>
                <p:cNvSpPr txBox="1"/>
                <p:nvPr/>
              </p:nvSpPr>
              <p:spPr>
                <a:xfrm>
                  <a:off x="27178162" y="16309554"/>
                  <a:ext cx="2074576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800" b="1" dirty="0" smtClean="0"/>
                    <a:t>L1</a:t>
                  </a:r>
                  <a:endParaRPr lang="en-US" sz="2800" b="1" dirty="0"/>
                </a:p>
              </p:txBody>
            </p:sp>
            <p:sp>
              <p:nvSpPr>
                <p:cNvPr id="117" name="TextBox 116"/>
                <p:cNvSpPr txBox="1"/>
                <p:nvPr/>
              </p:nvSpPr>
              <p:spPr>
                <a:xfrm>
                  <a:off x="27158533" y="18571023"/>
                  <a:ext cx="2074576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800" b="1" smtClean="0"/>
                    <a:t>L8</a:t>
                  </a:r>
                  <a:endParaRPr lang="en-US" sz="2800" b="1" dirty="0"/>
                </a:p>
              </p:txBody>
            </p:sp>
          </p:grpSp>
          <p:sp>
            <p:nvSpPr>
              <p:cNvPr id="134" name="TextBox 133"/>
              <p:cNvSpPr txBox="1"/>
              <p:nvPr/>
            </p:nvSpPr>
            <p:spPr>
              <a:xfrm>
                <a:off x="25136775" y="13934954"/>
                <a:ext cx="950132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/>
                  <a:t>BC </a:t>
                </a:r>
                <a:r>
                  <a:rPr lang="en-US" sz="2400" b="1" dirty="0" smtClean="0"/>
                  <a:t>Ratio in </a:t>
                </a:r>
                <a:r>
                  <a:rPr lang="en-US" sz="2400" b="1" dirty="0" err="1" smtClean="0"/>
                  <a:t>CAMChem</a:t>
                </a:r>
                <a:r>
                  <a:rPr lang="en-US" sz="2400" b="1" dirty="0" smtClean="0"/>
                  <a:t> (BC in Accumulation Mode/Total BC)</a:t>
                </a:r>
              </a:p>
            </p:txBody>
          </p:sp>
        </p:grpSp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113982" y="17819688"/>
              <a:ext cx="5118618" cy="4692066"/>
            </a:xfrm>
            <a:prstGeom prst="rect">
              <a:avLst/>
            </a:prstGeom>
          </p:spPr>
        </p:pic>
        <p:sp>
          <p:nvSpPr>
            <p:cNvPr id="204" name="TextBox 203"/>
            <p:cNvSpPr txBox="1"/>
            <p:nvPr/>
          </p:nvSpPr>
          <p:spPr>
            <a:xfrm>
              <a:off x="27605676" y="19244930"/>
              <a:ext cx="216725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 smtClean="0"/>
                <a:t>L1</a:t>
              </a:r>
              <a:endParaRPr lang="en-US" sz="2800" b="1" dirty="0"/>
            </a:p>
          </p:txBody>
        </p:sp>
        <p:sp>
          <p:nvSpPr>
            <p:cNvPr id="205" name="TextBox 204"/>
            <p:cNvSpPr txBox="1"/>
            <p:nvPr/>
          </p:nvSpPr>
          <p:spPr>
            <a:xfrm>
              <a:off x="27585170" y="21506399"/>
              <a:ext cx="216725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smtClean="0"/>
                <a:t>L8</a:t>
              </a:r>
              <a:endParaRPr lang="en-US" sz="2800" b="1" dirty="0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23549187" y="17253744"/>
              <a:ext cx="757611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March (992hPa)	September (992hPa)</a:t>
              </a:r>
              <a:endParaRPr lang="en-US" sz="2400" b="1" dirty="0"/>
            </a:p>
          </p:txBody>
        </p:sp>
      </p:grpSp>
      <p:cxnSp>
        <p:nvCxnSpPr>
          <p:cNvPr id="206" name="Straight Arrow Connector 205"/>
          <p:cNvCxnSpPr>
            <a:endCxn id="22" idx="0"/>
          </p:cNvCxnSpPr>
          <p:nvPr/>
        </p:nvCxnSpPr>
        <p:spPr>
          <a:xfrm flipH="1">
            <a:off x="27337244" y="20243172"/>
            <a:ext cx="1736708" cy="2471631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Arrow Connector 206"/>
          <p:cNvCxnSpPr>
            <a:endCxn id="22" idx="0"/>
          </p:cNvCxnSpPr>
          <p:nvPr/>
        </p:nvCxnSpPr>
        <p:spPr>
          <a:xfrm>
            <a:off x="25139882" y="20243172"/>
            <a:ext cx="2197362" cy="2471631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13" name="Group 212"/>
          <p:cNvGrpSpPr/>
          <p:nvPr/>
        </p:nvGrpSpPr>
        <p:grpSpPr>
          <a:xfrm>
            <a:off x="34172737" y="14401800"/>
            <a:ext cx="3137287" cy="2491737"/>
            <a:chOff x="5842896" y="1630112"/>
            <a:chExt cx="2351079" cy="1994177"/>
          </a:xfrm>
        </p:grpSpPr>
        <p:pic>
          <p:nvPicPr>
            <p:cNvPr id="214" name="Picture 213"/>
            <p:cNvPicPr>
              <a:picLocks noChangeAspect="1"/>
            </p:cNvPicPr>
            <p:nvPr/>
          </p:nvPicPr>
          <p:blipFill>
            <a:blip r:embed="rId27"/>
            <a:stretch>
              <a:fillRect/>
            </a:stretch>
          </p:blipFill>
          <p:spPr>
            <a:xfrm>
              <a:off x="5842896" y="1630112"/>
              <a:ext cx="2351078" cy="976602"/>
            </a:xfrm>
            <a:prstGeom prst="rect">
              <a:avLst/>
            </a:prstGeom>
          </p:spPr>
        </p:pic>
        <p:sp>
          <p:nvSpPr>
            <p:cNvPr id="215" name="Left Brace 214"/>
            <p:cNvSpPr/>
            <p:nvPr/>
          </p:nvSpPr>
          <p:spPr>
            <a:xfrm rot="16200000">
              <a:off x="6559615" y="2381878"/>
              <a:ext cx="261607" cy="869554"/>
            </a:xfrm>
            <a:prstGeom prst="leftBrac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Left Brace 215"/>
            <p:cNvSpPr/>
            <p:nvPr/>
          </p:nvSpPr>
          <p:spPr>
            <a:xfrm rot="16200000">
              <a:off x="7647536" y="2401018"/>
              <a:ext cx="261604" cy="831274"/>
            </a:xfrm>
            <a:prstGeom prst="leftBrac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7" name="Picture 216"/>
            <p:cNvPicPr>
              <a:picLocks noChangeAspect="1"/>
            </p:cNvPicPr>
            <p:nvPr/>
          </p:nvPicPr>
          <p:blipFill>
            <a:blip r:embed="rId28"/>
            <a:stretch>
              <a:fillRect/>
            </a:stretch>
          </p:blipFill>
          <p:spPr>
            <a:xfrm>
              <a:off x="6493441" y="2976314"/>
              <a:ext cx="455334" cy="647975"/>
            </a:xfrm>
            <a:prstGeom prst="rect">
              <a:avLst/>
            </a:prstGeom>
          </p:spPr>
        </p:pic>
        <p:pic>
          <p:nvPicPr>
            <p:cNvPr id="218" name="Picture 217"/>
            <p:cNvPicPr>
              <a:picLocks noChangeAspect="1"/>
            </p:cNvPicPr>
            <p:nvPr/>
          </p:nvPicPr>
          <p:blipFill>
            <a:blip r:embed="rId29"/>
            <a:stretch>
              <a:fillRect/>
            </a:stretch>
          </p:blipFill>
          <p:spPr>
            <a:xfrm>
              <a:off x="7606142" y="2979093"/>
              <a:ext cx="432298" cy="631819"/>
            </a:xfrm>
            <a:prstGeom prst="rect">
              <a:avLst/>
            </a:prstGeom>
          </p:spPr>
        </p:pic>
      </p:grpSp>
      <p:sp>
        <p:nvSpPr>
          <p:cNvPr id="227" name="TextBox 226"/>
          <p:cNvSpPr txBox="1"/>
          <p:nvPr/>
        </p:nvSpPr>
        <p:spPr>
          <a:xfrm>
            <a:off x="38809890" y="16272808"/>
            <a:ext cx="432195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400" i="1" dirty="0" err="1" smtClean="0"/>
              <a:t>I</a:t>
            </a:r>
            <a:r>
              <a:rPr lang="en-US" sz="2400" baseline="-25000" dirty="0" err="1" smtClean="0"/>
              <a:t>cond</a:t>
            </a:r>
            <a:r>
              <a:rPr lang="en-US" sz="2400" dirty="0"/>
              <a:t>: total volume condensation rate over surface </a:t>
            </a:r>
            <a:r>
              <a:rPr lang="en-US" sz="2400" dirty="0" smtClean="0"/>
              <a:t>area. [2]</a:t>
            </a:r>
            <a:endParaRPr lang="en-US" sz="2400" dirty="0"/>
          </a:p>
          <a:p>
            <a:pPr marL="285750" indent="-285750">
              <a:buFont typeface="Arial" charset="0"/>
              <a:buChar char="•"/>
            </a:pPr>
            <a:r>
              <a:rPr lang="en-US" sz="2400" i="1" dirty="0"/>
              <a:t>N</a:t>
            </a:r>
            <a:r>
              <a:rPr lang="en-US" sz="2400" dirty="0"/>
              <a:t>: total aerosol number </a:t>
            </a:r>
            <a:r>
              <a:rPr lang="en-US" sz="2400" dirty="0" smtClean="0"/>
              <a:t>concentration. [2]</a:t>
            </a:r>
            <a:endParaRPr lang="en-US" altLang="zh-CN" sz="2400" dirty="0"/>
          </a:p>
        </p:txBody>
      </p:sp>
      <p:grpSp>
        <p:nvGrpSpPr>
          <p:cNvPr id="228" name="Group 227"/>
          <p:cNvGrpSpPr/>
          <p:nvPr/>
        </p:nvGrpSpPr>
        <p:grpSpPr>
          <a:xfrm>
            <a:off x="38592288" y="14706600"/>
            <a:ext cx="4795886" cy="1140477"/>
            <a:chOff x="3502192" y="1164134"/>
            <a:chExt cx="3932776" cy="994330"/>
          </a:xfrm>
        </p:grpSpPr>
        <p:graphicFrame>
          <p:nvGraphicFramePr>
            <p:cNvPr id="229" name="对象 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885475113"/>
                </p:ext>
              </p:extLst>
            </p:nvPr>
          </p:nvGraphicFramePr>
          <p:xfrm>
            <a:off x="3502192" y="1164134"/>
            <a:ext cx="3388862" cy="52950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243" name="Equation" r:id="rId30" imgW="1625600" imgH="254000" progId="Equation.DSMT4">
                    <p:embed/>
                  </p:oleObj>
                </mc:Choice>
                <mc:Fallback>
                  <p:oleObj name="Equation" r:id="rId30" imgW="1625600" imgH="25400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31"/>
                        <a:stretch>
                          <a:fillRect/>
                        </a:stretch>
                      </p:blipFill>
                      <p:spPr>
                        <a:xfrm>
                          <a:off x="3502192" y="1164134"/>
                          <a:ext cx="3388862" cy="529509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30" name="TextBox 229"/>
            <p:cNvSpPr txBox="1"/>
            <p:nvPr/>
          </p:nvSpPr>
          <p:spPr>
            <a:xfrm>
              <a:off x="3973310" y="1809626"/>
              <a:ext cx="3461658" cy="3488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condensation     coagulation</a:t>
              </a:r>
            </a:p>
          </p:txBody>
        </p:sp>
      </p:grpSp>
      <p:sp>
        <p:nvSpPr>
          <p:cNvPr id="231" name="TextBox 230"/>
          <p:cNvSpPr txBox="1"/>
          <p:nvPr/>
        </p:nvSpPr>
        <p:spPr>
          <a:xfrm>
            <a:off x="33896270" y="16980370"/>
            <a:ext cx="48308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 smtClean="0">
                <a:ea typeface="Arial" charset="0"/>
                <a:cs typeface="Arial" charset="0"/>
              </a:rPr>
              <a:t>BC aging timescale computed from model transfer </a:t>
            </a:r>
            <a:r>
              <a:rPr kumimoji="1" lang="en-US" altLang="zh-CN" sz="2400" dirty="0">
                <a:ea typeface="Arial" charset="0"/>
                <a:cs typeface="Arial" charset="0"/>
              </a:rPr>
              <a:t>r</a:t>
            </a:r>
            <a:r>
              <a:rPr kumimoji="1" lang="en-US" altLang="zh-CN" sz="2400" dirty="0" smtClean="0">
                <a:ea typeface="Arial" charset="0"/>
                <a:cs typeface="Arial" charset="0"/>
              </a:rPr>
              <a:t>ate due to </a:t>
            </a:r>
            <a:r>
              <a:rPr kumimoji="1" lang="en-US" altLang="zh-CN" sz="2400" b="1" dirty="0" smtClean="0">
                <a:ea typeface="Arial" charset="0"/>
                <a:cs typeface="Arial" charset="0"/>
              </a:rPr>
              <a:t>coagulation</a:t>
            </a:r>
            <a:r>
              <a:rPr kumimoji="1" lang="en-US" altLang="zh-CN" sz="2400" dirty="0" smtClean="0">
                <a:ea typeface="Arial" charset="0"/>
                <a:cs typeface="Arial" charset="0"/>
              </a:rPr>
              <a:t> and </a:t>
            </a:r>
            <a:r>
              <a:rPr kumimoji="1" lang="en-US" altLang="zh-CN" sz="2400" b="1" dirty="0">
                <a:ea typeface="Arial" charset="0"/>
                <a:cs typeface="Arial" charset="0"/>
              </a:rPr>
              <a:t>c</a:t>
            </a:r>
            <a:r>
              <a:rPr kumimoji="1" lang="en-US" altLang="zh-CN" sz="2400" b="1" dirty="0" smtClean="0">
                <a:ea typeface="Arial" charset="0"/>
                <a:cs typeface="Arial" charset="0"/>
              </a:rPr>
              <a:t>ondensation</a:t>
            </a:r>
            <a:r>
              <a:rPr kumimoji="1" lang="en-US" altLang="zh-CN" sz="2400" dirty="0" smtClean="0">
                <a:ea typeface="Arial" charset="0"/>
                <a:cs typeface="Arial" charset="0"/>
              </a:rPr>
              <a:t>.</a:t>
            </a:r>
            <a:endParaRPr kumimoji="1" lang="en-US" altLang="zh-CN" sz="2400" dirty="0">
              <a:ea typeface="Arial" charset="0"/>
              <a:cs typeface="Arial" charset="0"/>
            </a:endParaRPr>
          </a:p>
        </p:txBody>
      </p:sp>
      <p:sp>
        <p:nvSpPr>
          <p:cNvPr id="232" name="Rectangle 35"/>
          <p:cNvSpPr>
            <a:spLocks noChangeArrowheads="1"/>
          </p:cNvSpPr>
          <p:nvPr/>
        </p:nvSpPr>
        <p:spPr bwMode="auto">
          <a:xfrm>
            <a:off x="33139547" y="27736799"/>
            <a:ext cx="10044349" cy="436403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60000" tIns="360000" rIns="360000" bIns="360000"/>
          <a:lstStyle>
            <a:lvl1pPr eaLnBrk="0" hangingPunct="0">
              <a:defRPr sz="86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86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86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86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86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2193925" eaLnBrk="0" fontAlgn="base" hangingPunct="0">
              <a:spcBef>
                <a:spcPct val="0"/>
              </a:spcBef>
              <a:spcAft>
                <a:spcPct val="0"/>
              </a:spcAft>
              <a:defRPr sz="86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2193925" eaLnBrk="0" fontAlgn="base" hangingPunct="0">
              <a:spcBef>
                <a:spcPct val="0"/>
              </a:spcBef>
              <a:spcAft>
                <a:spcPct val="0"/>
              </a:spcAft>
              <a:defRPr sz="86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2193925" eaLnBrk="0" fontAlgn="base" hangingPunct="0">
              <a:spcBef>
                <a:spcPct val="0"/>
              </a:spcBef>
              <a:spcAft>
                <a:spcPct val="0"/>
              </a:spcAft>
              <a:defRPr sz="86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2193925" eaLnBrk="0" fontAlgn="base" hangingPunct="0">
              <a:spcBef>
                <a:spcPct val="0"/>
              </a:spcBef>
              <a:spcAft>
                <a:spcPct val="0"/>
              </a:spcAft>
              <a:defRPr sz="86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GB" altLang="en-US" sz="4000" b="1" u="sng" dirty="0" smtClean="0">
                <a:solidFill>
                  <a:srgbClr val="131F33"/>
                </a:solidFill>
              </a:rPr>
              <a:t>References</a:t>
            </a:r>
            <a:endParaRPr lang="en-GB" altLang="en-US" sz="4000" b="1" dirty="0">
              <a:solidFill>
                <a:srgbClr val="131F33"/>
              </a:solidFill>
            </a:endParaRPr>
          </a:p>
          <a:p>
            <a:pPr eaLnBrk="1" hangingPunct="1"/>
            <a:endParaRPr lang="en-US" altLang="en-US" sz="1000" dirty="0" smtClean="0"/>
          </a:p>
          <a:p>
            <a:pPr marL="514350" indent="-514350">
              <a:buFont typeface="+mj-lt"/>
              <a:buAutoNum type="arabicPeriod"/>
            </a:pPr>
            <a:r>
              <a:rPr lang="en-US" sz="2400" dirty="0" smtClean="0"/>
              <a:t>Bond </a:t>
            </a:r>
            <a:r>
              <a:rPr lang="en-US" sz="2400" dirty="0"/>
              <a:t>T., et </a:t>
            </a:r>
            <a:r>
              <a:rPr lang="en-US" sz="2400" dirty="0" smtClean="0"/>
              <a:t>al. </a:t>
            </a:r>
            <a:r>
              <a:rPr lang="en-US" sz="2400" i="1" dirty="0" smtClean="0"/>
              <a:t>J</a:t>
            </a:r>
            <a:r>
              <a:rPr lang="en-US" sz="2400" i="1" dirty="0"/>
              <a:t>. </a:t>
            </a:r>
            <a:r>
              <a:rPr lang="en-US" sz="2400" i="1" dirty="0" err="1"/>
              <a:t>Geophys</a:t>
            </a:r>
            <a:r>
              <a:rPr lang="en-US" sz="2400" i="1" dirty="0"/>
              <a:t>. Res. Atmos</a:t>
            </a:r>
            <a:r>
              <a:rPr lang="en-US" sz="2400" dirty="0"/>
              <a:t>.,  118, 5380–5552, 2013</a:t>
            </a:r>
            <a:r>
              <a:rPr lang="en-US" sz="2400" dirty="0" smtClean="0"/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Fierce, L, et al</a:t>
            </a:r>
            <a:r>
              <a:rPr lang="en-US" sz="2400" dirty="0" smtClean="0"/>
              <a:t>. Bull</a:t>
            </a:r>
            <a:r>
              <a:rPr lang="en-US" sz="2400" dirty="0"/>
              <a:t>. Amer. Meteor. Soc. doi:10.1175/BAMS-D-16-0028.1, in press</a:t>
            </a:r>
            <a:r>
              <a:rPr lang="en-US" sz="2400" dirty="0" smtClean="0"/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 smtClean="0"/>
              <a:t>Liu</a:t>
            </a:r>
            <a:r>
              <a:rPr lang="en-US" sz="2400" dirty="0"/>
              <a:t>, X., et al. </a:t>
            </a:r>
            <a:r>
              <a:rPr lang="en-US" sz="2400" i="1" dirty="0" err="1" smtClean="0"/>
              <a:t>Geosci</a:t>
            </a:r>
            <a:r>
              <a:rPr lang="en-US" sz="2400" i="1" dirty="0"/>
              <a:t>. Model Dev</a:t>
            </a:r>
            <a:r>
              <a:rPr lang="en-US" sz="2400" dirty="0"/>
              <a:t>., 5, 709–739, 2012</a:t>
            </a:r>
            <a:r>
              <a:rPr lang="en-US" sz="2400" dirty="0" smtClean="0"/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 err="1"/>
              <a:t>Riemer</a:t>
            </a:r>
            <a:r>
              <a:rPr lang="en-US" sz="2400" dirty="0"/>
              <a:t>, </a:t>
            </a:r>
            <a:r>
              <a:rPr lang="en-US" sz="2400" dirty="0" smtClean="0"/>
              <a:t>N et al. </a:t>
            </a:r>
            <a:r>
              <a:rPr lang="en-US" sz="2400" i="1" dirty="0"/>
              <a:t>J. Aerosol Sci</a:t>
            </a:r>
            <a:r>
              <a:rPr lang="en-US" sz="2400" dirty="0"/>
              <a:t>., 41(1):143–158, 2010. </a:t>
            </a:r>
            <a:endParaRPr lang="en-US" sz="2400" dirty="0" smtClean="0"/>
          </a:p>
          <a:p>
            <a:pPr marL="514350" indent="-514350">
              <a:buFont typeface="+mj-lt"/>
              <a:buAutoNum type="arabicPeriod"/>
            </a:pPr>
            <a:endParaRPr lang="en-US" sz="1000" dirty="0"/>
          </a:p>
          <a:p>
            <a:r>
              <a:rPr lang="en-US" sz="2400" b="1" dirty="0"/>
              <a:t>Acknowledgement:</a:t>
            </a:r>
            <a:r>
              <a:rPr lang="en-US" sz="2400" dirty="0"/>
              <a:t> This </a:t>
            </a:r>
            <a:r>
              <a:rPr lang="en-US" sz="2400" dirty="0" smtClean="0"/>
              <a:t>work was supported </a:t>
            </a:r>
            <a:r>
              <a:rPr lang="en-US" sz="2400" dirty="0"/>
              <a:t>by </a:t>
            </a:r>
            <a:r>
              <a:rPr lang="en-US" sz="2400" dirty="0" smtClean="0"/>
              <a:t>the Center </a:t>
            </a:r>
            <a:r>
              <a:rPr lang="en-US" sz="2400" dirty="0"/>
              <a:t>for Space and Earth Sciences, Los Alamos National Laboratory, Laboratory Directed Research and Development </a:t>
            </a:r>
            <a:r>
              <a:rPr lang="en-US" sz="2400" dirty="0" smtClean="0"/>
              <a:t>Program.</a:t>
            </a:r>
            <a:endParaRPr lang="en-US" sz="2400" dirty="0"/>
          </a:p>
          <a:p>
            <a:pPr marL="514350" indent="-514350">
              <a:buFont typeface="+mj-lt"/>
              <a:buAutoNum type="arabicPeriod"/>
            </a:pPr>
            <a:endParaRPr lang="en-US" sz="2400" dirty="0" smtClean="0"/>
          </a:p>
          <a:p>
            <a:pPr marL="514350" indent="-514350">
              <a:buFont typeface="+mj-lt"/>
              <a:buAutoNum type="arabicPeriod"/>
            </a:pPr>
            <a:endParaRPr lang="en-US" sz="2800" dirty="0" smtClean="0"/>
          </a:p>
          <a:p>
            <a:endParaRPr lang="en-US" sz="2800" dirty="0"/>
          </a:p>
          <a:p>
            <a:pPr eaLnBrk="1" hangingPunct="1"/>
            <a:endParaRPr lang="en-US" altLang="en-US" sz="2800" dirty="0"/>
          </a:p>
          <a:p>
            <a:pPr eaLnBrk="1" hangingPunct="1"/>
            <a:endParaRPr lang="en-US" altLang="en-US" sz="2800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08374" y="6668251"/>
            <a:ext cx="8458974" cy="7733549"/>
          </a:xfrm>
          <a:prstGeom prst="rect">
            <a:avLst/>
          </a:prstGeom>
        </p:spPr>
      </p:pic>
      <p:grpSp>
        <p:nvGrpSpPr>
          <p:cNvPr id="209" name="Group 208"/>
          <p:cNvGrpSpPr/>
          <p:nvPr/>
        </p:nvGrpSpPr>
        <p:grpSpPr>
          <a:xfrm>
            <a:off x="35266848" y="6568965"/>
            <a:ext cx="5788539" cy="419168"/>
            <a:chOff x="24435640" y="22326600"/>
            <a:chExt cx="5891960" cy="423951"/>
          </a:xfrm>
        </p:grpSpPr>
        <p:sp>
          <p:nvSpPr>
            <p:cNvPr id="211" name="TextBox 210"/>
            <p:cNvSpPr txBox="1"/>
            <p:nvPr/>
          </p:nvSpPr>
          <p:spPr>
            <a:xfrm>
              <a:off x="24435640" y="22350441"/>
              <a:ext cx="178437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err="1" smtClean="0"/>
                <a:t>CAMChem</a:t>
              </a:r>
              <a:endParaRPr lang="en-US" sz="2000" b="1" dirty="0"/>
            </a:p>
          </p:txBody>
        </p:sp>
        <p:sp>
          <p:nvSpPr>
            <p:cNvPr id="212" name="TextBox 211"/>
            <p:cNvSpPr txBox="1"/>
            <p:nvPr/>
          </p:nvSpPr>
          <p:spPr>
            <a:xfrm>
              <a:off x="28543225" y="22326600"/>
              <a:ext cx="178437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err="1" smtClean="0"/>
                <a:t>PartMC</a:t>
              </a:r>
              <a:endParaRPr lang="en-US" sz="2000" b="1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40168819" y="13990336"/>
            <a:ext cx="8018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hour</a:t>
            </a:r>
            <a:endParaRPr lang="en-US" sz="2400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2892" y="23241001"/>
            <a:ext cx="7142171" cy="3327854"/>
          </a:xfrm>
          <a:prstGeom prst="rect">
            <a:avLst/>
          </a:prstGeom>
        </p:spPr>
      </p:pic>
      <p:grpSp>
        <p:nvGrpSpPr>
          <p:cNvPr id="128" name="Group 127"/>
          <p:cNvGrpSpPr/>
          <p:nvPr/>
        </p:nvGrpSpPr>
        <p:grpSpPr>
          <a:xfrm>
            <a:off x="14558226" y="22860000"/>
            <a:ext cx="7062209" cy="3490408"/>
            <a:chOff x="23435101" y="7351690"/>
            <a:chExt cx="7234549" cy="3695777"/>
          </a:xfrm>
        </p:grpSpPr>
        <p:sp>
          <p:nvSpPr>
            <p:cNvPr id="121" name="TextBox 120"/>
            <p:cNvSpPr txBox="1"/>
            <p:nvPr/>
          </p:nvSpPr>
          <p:spPr>
            <a:xfrm>
              <a:off x="23435101" y="7351690"/>
              <a:ext cx="6693628" cy="4888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smtClean="0"/>
                <a:t>Annual BC Mass Mixing Ratio (992hPa)</a:t>
              </a:r>
              <a:endParaRPr lang="en-US" sz="2400" b="1" dirty="0"/>
            </a:p>
          </p:txBody>
        </p:sp>
        <p:sp>
          <p:nvSpPr>
            <p:cNvPr id="126" name="TextBox 125"/>
            <p:cNvSpPr txBox="1"/>
            <p:nvPr/>
          </p:nvSpPr>
          <p:spPr>
            <a:xfrm>
              <a:off x="29527467" y="10623815"/>
              <a:ext cx="1142183" cy="423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n</a:t>
              </a:r>
              <a:r>
                <a:rPr lang="en-US" sz="2000" dirty="0" smtClean="0"/>
                <a:t>g/kg</a:t>
              </a:r>
              <a:endParaRPr lang="en-US" sz="2000" dirty="0"/>
            </a:p>
          </p:txBody>
        </p:sp>
      </p:grpSp>
      <p:grpSp>
        <p:nvGrpSpPr>
          <p:cNvPr id="226" name="Group 225"/>
          <p:cNvGrpSpPr/>
          <p:nvPr/>
        </p:nvGrpSpPr>
        <p:grpSpPr>
          <a:xfrm>
            <a:off x="34353500" y="18669000"/>
            <a:ext cx="7251700" cy="6883921"/>
            <a:chOff x="34353500" y="18096979"/>
            <a:chExt cx="7251700" cy="6883921"/>
          </a:xfrm>
        </p:grpSpPr>
        <p:pic>
          <p:nvPicPr>
            <p:cNvPr id="224" name="Picture 223"/>
            <p:cNvPicPr>
              <a:picLocks noChangeAspect="1"/>
            </p:cNvPicPr>
            <p:nvPr/>
          </p:nvPicPr>
          <p:blipFill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353500" y="18211800"/>
              <a:ext cx="7251700" cy="3619500"/>
            </a:xfrm>
            <a:prstGeom prst="rect">
              <a:avLst/>
            </a:prstGeom>
          </p:spPr>
        </p:pic>
        <p:pic>
          <p:nvPicPr>
            <p:cNvPr id="225" name="Picture 224"/>
            <p:cNvPicPr>
              <a:picLocks noChangeAspect="1"/>
            </p:cNvPicPr>
            <p:nvPr/>
          </p:nvPicPr>
          <p:blipFill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372243" y="21412200"/>
              <a:ext cx="7200900" cy="3568700"/>
            </a:xfrm>
            <a:prstGeom prst="rect">
              <a:avLst/>
            </a:prstGeom>
          </p:spPr>
        </p:pic>
        <p:grpSp>
          <p:nvGrpSpPr>
            <p:cNvPr id="162" name="Group 161"/>
            <p:cNvGrpSpPr/>
            <p:nvPr/>
          </p:nvGrpSpPr>
          <p:grpSpPr>
            <a:xfrm>
              <a:off x="36165918" y="18096979"/>
              <a:ext cx="5439282" cy="3688545"/>
              <a:chOff x="32853694" y="21573659"/>
              <a:chExt cx="4703649" cy="3840071"/>
            </a:xfrm>
          </p:grpSpPr>
          <p:sp>
            <p:nvSpPr>
              <p:cNvPr id="154" name="TextBox 153"/>
              <p:cNvSpPr txBox="1"/>
              <p:nvPr/>
            </p:nvSpPr>
            <p:spPr>
              <a:xfrm>
                <a:off x="32853694" y="21573659"/>
                <a:ext cx="1488296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 smtClean="0">
                    <a:solidFill>
                      <a:srgbClr val="C00000"/>
                    </a:solidFill>
                  </a:rPr>
                  <a:t>L1</a:t>
                </a:r>
                <a:endParaRPr lang="en-US" sz="2000" b="1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155" name="TextBox 154"/>
              <p:cNvSpPr txBox="1"/>
              <p:nvPr/>
            </p:nvSpPr>
            <p:spPr>
              <a:xfrm>
                <a:off x="35932031" y="21595357"/>
                <a:ext cx="148829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 smtClean="0">
                    <a:solidFill>
                      <a:srgbClr val="C00000"/>
                    </a:solidFill>
                  </a:rPr>
                  <a:t>L2</a:t>
                </a:r>
                <a:endParaRPr lang="en-US" sz="2000" b="1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158" name="TextBox 157"/>
              <p:cNvSpPr txBox="1"/>
              <p:nvPr/>
            </p:nvSpPr>
            <p:spPr>
              <a:xfrm>
                <a:off x="32868415" y="24945737"/>
                <a:ext cx="1374439" cy="4679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 smtClean="0">
                    <a:solidFill>
                      <a:srgbClr val="C00000"/>
                    </a:solidFill>
                  </a:rPr>
                  <a:t>L4</a:t>
                </a:r>
                <a:endParaRPr lang="en-US" sz="2000" b="1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160" name="TextBox 159"/>
              <p:cNvSpPr txBox="1"/>
              <p:nvPr/>
            </p:nvSpPr>
            <p:spPr>
              <a:xfrm>
                <a:off x="36069047" y="24953509"/>
                <a:ext cx="148829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 smtClean="0">
                    <a:solidFill>
                      <a:srgbClr val="C00000"/>
                    </a:solidFill>
                  </a:rPr>
                  <a:t>L8</a:t>
                </a:r>
                <a:endParaRPr lang="en-US" sz="2000" b="1" dirty="0">
                  <a:solidFill>
                    <a:srgbClr val="C00000"/>
                  </a:solidFill>
                </a:endParaRPr>
              </a:p>
            </p:txBody>
          </p:sp>
        </p:grpSp>
      </p:grpSp>
      <p:sp>
        <p:nvSpPr>
          <p:cNvPr id="36" name="TextBox 35"/>
          <p:cNvSpPr txBox="1"/>
          <p:nvPr/>
        </p:nvSpPr>
        <p:spPr>
          <a:xfrm>
            <a:off x="13017481" y="31176062"/>
            <a:ext cx="76596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L1: 1 monolayer;  L8: 8 monolayers</a:t>
            </a:r>
            <a:endParaRPr lang="en-US" sz="2400" b="1" dirty="0"/>
          </a:p>
        </p:txBody>
      </p:sp>
      <p:sp>
        <p:nvSpPr>
          <p:cNvPr id="202" name="TextBox 201"/>
          <p:cNvSpPr txBox="1"/>
          <p:nvPr/>
        </p:nvSpPr>
        <p:spPr>
          <a:xfrm>
            <a:off x="11887200" y="28193459"/>
            <a:ext cx="3052024" cy="381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(L1– L8) / L8</a:t>
            </a:r>
            <a:endParaRPr lang="en-US" sz="2400" b="1" dirty="0"/>
          </a:p>
        </p:txBody>
      </p:sp>
      <p:sp>
        <p:nvSpPr>
          <p:cNvPr id="137" name="TextBox 136"/>
          <p:cNvSpPr txBox="1"/>
          <p:nvPr/>
        </p:nvSpPr>
        <p:spPr>
          <a:xfrm>
            <a:off x="11808608" y="7162800"/>
            <a:ext cx="9984592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kumimoji="1" lang="en-US" altLang="zh-CN" sz="2600" dirty="0" smtClean="0">
                <a:ea typeface="Arial" charset="0"/>
                <a:cs typeface="Arial" charset="0"/>
              </a:rPr>
              <a:t>Version: CESM1_2_2_CAMChem</a:t>
            </a:r>
          </a:p>
          <a:p>
            <a:pPr marL="457200" indent="-457200">
              <a:buFont typeface="Arial" charset="0"/>
              <a:buChar char="•"/>
            </a:pPr>
            <a:r>
              <a:rPr kumimoji="1" lang="en-US" altLang="zh-CN" sz="2600" dirty="0" err="1" smtClean="0">
                <a:ea typeface="Arial" charset="0"/>
                <a:cs typeface="Arial" charset="0"/>
              </a:rPr>
              <a:t>Compset</a:t>
            </a:r>
            <a:r>
              <a:rPr kumimoji="1" lang="en-US" altLang="zh-CN" sz="2600" dirty="0">
                <a:ea typeface="Arial" charset="0"/>
                <a:cs typeface="Arial" charset="0"/>
              </a:rPr>
              <a:t>: </a:t>
            </a:r>
            <a:r>
              <a:rPr kumimoji="1" lang="en-US" altLang="zh-CN" sz="2600" dirty="0" smtClean="0">
                <a:ea typeface="Arial" charset="0"/>
                <a:cs typeface="Arial" charset="0"/>
              </a:rPr>
              <a:t>MAM4 + interactive chemistry + </a:t>
            </a:r>
            <a:r>
              <a:rPr lang="en-US" altLang="zh-CN" sz="2600" dirty="0">
                <a:ea typeface="Arial" charset="0"/>
                <a:cs typeface="Arial" charset="0"/>
              </a:rPr>
              <a:t>offline meteorology</a:t>
            </a:r>
            <a:endParaRPr kumimoji="1" lang="en-US" altLang="zh-CN" sz="2600" dirty="0" smtClean="0">
              <a:ea typeface="Arial" charset="0"/>
              <a:cs typeface="Arial" charset="0"/>
            </a:endParaRPr>
          </a:p>
          <a:p>
            <a:pPr marL="457200" indent="-457200">
              <a:buFont typeface="Arial" charset="0"/>
              <a:buChar char="•"/>
            </a:pPr>
            <a:r>
              <a:rPr kumimoji="1" lang="en-US" altLang="zh-CN" sz="2600" dirty="0" smtClean="0">
                <a:ea typeface="Arial" charset="0"/>
                <a:cs typeface="Arial" charset="0"/>
              </a:rPr>
              <a:t>Time </a:t>
            </a:r>
            <a:r>
              <a:rPr kumimoji="1" lang="en-US" altLang="zh-CN" sz="2600" dirty="0">
                <a:ea typeface="Arial" charset="0"/>
                <a:cs typeface="Arial" charset="0"/>
              </a:rPr>
              <a:t>period: </a:t>
            </a:r>
            <a:r>
              <a:rPr kumimoji="1" lang="en-US" altLang="zh-CN" sz="2600" dirty="0" smtClean="0">
                <a:ea typeface="Arial" charset="0"/>
                <a:cs typeface="Arial" charset="0"/>
              </a:rPr>
              <a:t>January 2010 – December 2010</a:t>
            </a:r>
            <a:endParaRPr lang="en-US" altLang="zh-CN" sz="2600" dirty="0">
              <a:ea typeface="Arial" charset="0"/>
              <a:cs typeface="Arial" charset="0"/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31746228" y="20992819"/>
            <a:ext cx="6985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%</a:t>
            </a:r>
          </a:p>
        </p:txBody>
      </p:sp>
      <p:pic>
        <p:nvPicPr>
          <p:cNvPr id="235" name="Picture 234"/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18852" y="9093200"/>
            <a:ext cx="3151848" cy="2761212"/>
          </a:xfrm>
          <a:prstGeom prst="rect">
            <a:avLst/>
          </a:prstGeom>
        </p:spPr>
      </p:pic>
      <p:pic>
        <p:nvPicPr>
          <p:cNvPr id="234" name="Picture 233"/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05687" y="9064454"/>
            <a:ext cx="3170641" cy="2838323"/>
          </a:xfrm>
          <a:prstGeom prst="rect">
            <a:avLst/>
          </a:prstGeom>
        </p:spPr>
      </p:pic>
      <p:pic>
        <p:nvPicPr>
          <p:cNvPr id="236" name="Picture 235"/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27013" y="9086969"/>
            <a:ext cx="3038287" cy="2782832"/>
          </a:xfrm>
          <a:prstGeom prst="rect">
            <a:avLst/>
          </a:prstGeom>
        </p:spPr>
      </p:pic>
      <p:sp>
        <p:nvSpPr>
          <p:cNvPr id="147" name="TextBox 146"/>
          <p:cNvSpPr txBox="1"/>
          <p:nvPr/>
        </p:nvSpPr>
        <p:spPr>
          <a:xfrm>
            <a:off x="26365200" y="10837331"/>
            <a:ext cx="429776" cy="5164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1</a:t>
            </a:r>
            <a:endParaRPr lang="en-US" sz="2800" b="1" dirty="0"/>
          </a:p>
        </p:txBody>
      </p:sp>
      <p:sp>
        <p:nvSpPr>
          <p:cNvPr id="148" name="TextBox 147"/>
          <p:cNvSpPr txBox="1"/>
          <p:nvPr/>
        </p:nvSpPr>
        <p:spPr>
          <a:xfrm>
            <a:off x="28921819" y="10803752"/>
            <a:ext cx="429776" cy="5164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2</a:t>
            </a:r>
          </a:p>
        </p:txBody>
      </p:sp>
      <p:sp>
        <p:nvSpPr>
          <p:cNvPr id="149" name="TextBox 148"/>
          <p:cNvSpPr txBox="1"/>
          <p:nvPr/>
        </p:nvSpPr>
        <p:spPr>
          <a:xfrm>
            <a:off x="31447702" y="10803762"/>
            <a:ext cx="429776" cy="5164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3</a:t>
            </a:r>
          </a:p>
        </p:txBody>
      </p:sp>
      <p:pic>
        <p:nvPicPr>
          <p:cNvPr id="237" name="Picture 236"/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36706" y="6271205"/>
            <a:ext cx="3072241" cy="2758095"/>
          </a:xfrm>
          <a:prstGeom prst="rect">
            <a:avLst/>
          </a:prstGeom>
        </p:spPr>
      </p:pic>
      <p:pic>
        <p:nvPicPr>
          <p:cNvPr id="238" name="Picture 237"/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05686" y="6275616"/>
            <a:ext cx="3090334" cy="2788838"/>
          </a:xfrm>
          <a:prstGeom prst="rect">
            <a:avLst/>
          </a:prstGeom>
        </p:spPr>
      </p:pic>
      <p:pic>
        <p:nvPicPr>
          <p:cNvPr id="239" name="Picture 238"/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2517" y="6293063"/>
            <a:ext cx="3072784" cy="2785558"/>
          </a:xfrm>
          <a:prstGeom prst="rect">
            <a:avLst/>
          </a:prstGeom>
        </p:spPr>
      </p:pic>
      <p:sp>
        <p:nvSpPr>
          <p:cNvPr id="156" name="TextBox 155"/>
          <p:cNvSpPr txBox="1"/>
          <p:nvPr/>
        </p:nvSpPr>
        <p:spPr>
          <a:xfrm>
            <a:off x="26391729" y="8017930"/>
            <a:ext cx="429776" cy="5164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1</a:t>
            </a:r>
            <a:endParaRPr lang="en-US" sz="2800" b="1" dirty="0"/>
          </a:p>
        </p:txBody>
      </p:sp>
      <p:sp>
        <p:nvSpPr>
          <p:cNvPr id="157" name="TextBox 156"/>
          <p:cNvSpPr txBox="1"/>
          <p:nvPr/>
        </p:nvSpPr>
        <p:spPr>
          <a:xfrm>
            <a:off x="28980156" y="7990989"/>
            <a:ext cx="429776" cy="5164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2</a:t>
            </a:r>
            <a:endParaRPr lang="en-US" sz="2800" b="1" dirty="0"/>
          </a:p>
        </p:txBody>
      </p:sp>
      <p:sp>
        <p:nvSpPr>
          <p:cNvPr id="159" name="TextBox 158"/>
          <p:cNvSpPr txBox="1"/>
          <p:nvPr/>
        </p:nvSpPr>
        <p:spPr>
          <a:xfrm>
            <a:off x="31431996" y="7990989"/>
            <a:ext cx="429776" cy="5164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3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5069800" y="7052846"/>
            <a:ext cx="3016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135" name="TextBox 134"/>
          <p:cNvSpPr txBox="1"/>
          <p:nvPr/>
        </p:nvSpPr>
        <p:spPr>
          <a:xfrm>
            <a:off x="25301563" y="7052846"/>
            <a:ext cx="3016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FF0000"/>
                </a:solidFill>
              </a:rPr>
              <a:t>2</a:t>
            </a:r>
            <a:endParaRPr lang="en-US" sz="2000" b="1" dirty="0">
              <a:solidFill>
                <a:srgbClr val="FF0000"/>
              </a:solidFill>
            </a:endParaRPr>
          </a:p>
        </p:txBody>
      </p:sp>
      <p:sp>
        <p:nvSpPr>
          <p:cNvPr id="138" name="TextBox 137"/>
          <p:cNvSpPr txBox="1"/>
          <p:nvPr/>
        </p:nvSpPr>
        <p:spPr>
          <a:xfrm>
            <a:off x="25679400" y="7053202"/>
            <a:ext cx="3016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4</a:t>
            </a:r>
            <a:endParaRPr lang="en-US" sz="2000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26401408" y="7053264"/>
            <a:ext cx="3016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8</a:t>
            </a:r>
            <a:endParaRPr lang="en-US" sz="2000" b="1" dirty="0"/>
          </a:p>
        </p:txBody>
      </p:sp>
      <p:cxnSp>
        <p:nvCxnSpPr>
          <p:cNvPr id="141" name="Straight Arrow Connector 140"/>
          <p:cNvCxnSpPr>
            <a:endCxn id="144" idx="0"/>
          </p:cNvCxnSpPr>
          <p:nvPr/>
        </p:nvCxnSpPr>
        <p:spPr>
          <a:xfrm flipH="1">
            <a:off x="38196584" y="24288929"/>
            <a:ext cx="1687556" cy="1314271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4" name="TextBox 143"/>
          <p:cNvSpPr txBox="1"/>
          <p:nvPr/>
        </p:nvSpPr>
        <p:spPr>
          <a:xfrm>
            <a:off x="33775830" y="25603200"/>
            <a:ext cx="8841507" cy="1200329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/>
              <a:t>W</a:t>
            </a:r>
            <a:r>
              <a:rPr lang="en-US" sz="2400" b="1" dirty="0" smtClean="0"/>
              <a:t>hen using an 8-monolayer sulfate criterion, the aging timescales have the closest linear-regression slope to 1</a:t>
            </a:r>
            <a:r>
              <a:rPr lang="en-US" sz="2400" b="1" dirty="0"/>
              <a:t> </a:t>
            </a:r>
            <a:r>
              <a:rPr lang="en-US" sz="2400" b="1" dirty="0" smtClean="0"/>
              <a:t>and the highest R</a:t>
            </a:r>
            <a:r>
              <a:rPr lang="en-US" sz="2400" b="1" baseline="30000" dirty="0" smtClean="0"/>
              <a:t>2</a:t>
            </a:r>
            <a:r>
              <a:rPr lang="en-US" sz="2400" b="1" dirty="0" smtClean="0"/>
              <a:t> value among </a:t>
            </a:r>
            <a:r>
              <a:rPr lang="en-US" sz="2400" b="1" smtClean="0"/>
              <a:t>four sensitivity cases. </a:t>
            </a:r>
            <a:endParaRPr lang="en-US" sz="2400" b="1" dirty="0"/>
          </a:p>
        </p:txBody>
      </p:sp>
      <p:cxnSp>
        <p:nvCxnSpPr>
          <p:cNvPr id="243" name="Straight Connector 242"/>
          <p:cNvCxnSpPr/>
          <p:nvPr/>
        </p:nvCxnSpPr>
        <p:spPr>
          <a:xfrm>
            <a:off x="28691880" y="13030200"/>
            <a:ext cx="568920" cy="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/>
          <p:cNvCxnSpPr/>
          <p:nvPr/>
        </p:nvCxnSpPr>
        <p:spPr>
          <a:xfrm>
            <a:off x="28691880" y="13383126"/>
            <a:ext cx="56892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44" name="Picture 243"/>
          <p:cNvPicPr>
            <a:picLocks noChangeAspect="1"/>
          </p:cNvPicPr>
          <p:nvPr/>
        </p:nvPicPr>
        <p:blipFill>
          <a:blip r:embed="rId42"/>
          <a:stretch>
            <a:fillRect/>
          </a:stretch>
        </p:blipFill>
        <p:spPr>
          <a:xfrm>
            <a:off x="40826652" y="409927"/>
            <a:ext cx="2503608" cy="3242645"/>
          </a:xfrm>
          <a:prstGeom prst="rect">
            <a:avLst/>
          </a:prstGeom>
        </p:spPr>
      </p:pic>
      <p:cxnSp>
        <p:nvCxnSpPr>
          <p:cNvPr id="151" name="Straight Connector 150"/>
          <p:cNvCxnSpPr/>
          <p:nvPr/>
        </p:nvCxnSpPr>
        <p:spPr>
          <a:xfrm>
            <a:off x="28691880" y="13744074"/>
            <a:ext cx="568920" cy="0"/>
          </a:xfrm>
          <a:prstGeom prst="line">
            <a:avLst/>
          </a:prstGeom>
          <a:ln>
            <a:solidFill>
              <a:srgbClr val="DE622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/>
          <p:cNvCxnSpPr/>
          <p:nvPr/>
        </p:nvCxnSpPr>
        <p:spPr>
          <a:xfrm>
            <a:off x="28691880" y="14125074"/>
            <a:ext cx="56892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914400" y="6748046"/>
            <a:ext cx="31792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 smtClean="0"/>
              <a:t>Buseck</a:t>
            </a:r>
            <a:r>
              <a:rPr lang="en-US" sz="1600" dirty="0" smtClean="0"/>
              <a:t> and </a:t>
            </a:r>
            <a:r>
              <a:rPr lang="en-US" sz="1600" dirty="0" err="1" smtClean="0"/>
              <a:t>Posfai</a:t>
            </a:r>
            <a:r>
              <a:rPr lang="en-US" sz="1600" dirty="0" smtClean="0"/>
              <a:t>, 1999</a:t>
            </a:r>
            <a:endParaRPr lang="en-US" sz="16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21122" y="26892801"/>
            <a:ext cx="7286278" cy="3434799"/>
          </a:xfrm>
          <a:prstGeom prst="rect">
            <a:avLst/>
          </a:prstGeom>
        </p:spPr>
      </p:pic>
      <p:sp>
        <p:nvSpPr>
          <p:cNvPr id="136" name="TextBox 135"/>
          <p:cNvSpPr txBox="1"/>
          <p:nvPr/>
        </p:nvSpPr>
        <p:spPr>
          <a:xfrm>
            <a:off x="14478000" y="26517600"/>
            <a:ext cx="5767435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Relative Difference  (992hPa) </a:t>
            </a:r>
            <a:endParaRPr lang="en-US" sz="2400" b="1" dirty="0"/>
          </a:p>
        </p:txBody>
      </p:sp>
      <p:cxnSp>
        <p:nvCxnSpPr>
          <p:cNvPr id="127" name="Straight Arrow Connector 126"/>
          <p:cNvCxnSpPr>
            <a:endCxn id="132" idx="0"/>
          </p:cNvCxnSpPr>
          <p:nvPr/>
        </p:nvCxnSpPr>
        <p:spPr>
          <a:xfrm flipH="1">
            <a:off x="16395706" y="27340600"/>
            <a:ext cx="189380" cy="2898395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2" name="TextBox 131"/>
          <p:cNvSpPr txBox="1"/>
          <p:nvPr/>
        </p:nvSpPr>
        <p:spPr>
          <a:xfrm>
            <a:off x="12147879" y="30238995"/>
            <a:ext cx="8495653" cy="830997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+mn-lt"/>
              </a:rPr>
              <a:t>R</a:t>
            </a:r>
            <a:r>
              <a:rPr lang="en-US" sz="2400" b="1" dirty="0" smtClean="0">
                <a:latin typeface="+mn-lt"/>
              </a:rPr>
              <a:t>elative differences </a:t>
            </a:r>
            <a:r>
              <a:rPr lang="en-US" sz="2400" b="1" dirty="0">
                <a:latin typeface="+mn-lt"/>
              </a:rPr>
              <a:t>are highest </a:t>
            </a:r>
            <a:r>
              <a:rPr lang="en-US" sz="2400" b="1" dirty="0" smtClean="0">
                <a:latin typeface="+mn-lt"/>
              </a:rPr>
              <a:t>at </a:t>
            </a:r>
            <a:r>
              <a:rPr lang="en-US" sz="2400" b="1" dirty="0">
                <a:latin typeface="+mn-lt"/>
              </a:rPr>
              <a:t>high </a:t>
            </a:r>
            <a:r>
              <a:rPr lang="en-US" sz="2400" b="1" dirty="0" smtClean="0">
                <a:latin typeface="+mn-lt"/>
              </a:rPr>
              <a:t>latitudes (distant from the sources).</a:t>
            </a:r>
            <a:endParaRPr lang="en-US" sz="2400" b="1" dirty="0">
              <a:latin typeface="+mn-lt"/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20547223" y="29892545"/>
            <a:ext cx="11149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mtClean="0"/>
              <a:t>%</a:t>
            </a:r>
            <a:endParaRPr lang="en-US" sz="2000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31584" y="26062965"/>
            <a:ext cx="4548616" cy="511447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55200" y="26092945"/>
            <a:ext cx="4822899" cy="5059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10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University Of Illinois">
      <a:dk1>
        <a:srgbClr val="131F33"/>
      </a:dk1>
      <a:lt1>
        <a:srgbClr val="FFFFFF"/>
      </a:lt1>
      <a:dk2>
        <a:srgbClr val="FA6300"/>
      </a:dk2>
      <a:lt2>
        <a:srgbClr val="FAFAFA"/>
      </a:lt2>
      <a:accent1>
        <a:srgbClr val="131F33"/>
      </a:accent1>
      <a:accent2>
        <a:srgbClr val="FA6300"/>
      </a:accent2>
      <a:accent3>
        <a:srgbClr val="555555"/>
      </a:accent3>
      <a:accent4>
        <a:srgbClr val="888888"/>
      </a:accent4>
      <a:accent5>
        <a:srgbClr val="4BACC6"/>
      </a:accent5>
      <a:accent6>
        <a:srgbClr val="F79646"/>
      </a:accent6>
      <a:hlink>
        <a:srgbClr val="666666"/>
      </a:hlink>
      <a:folHlink>
        <a:srgbClr val="AAAAAA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7168</TotalTime>
  <Words>773</Words>
  <Application>Microsoft Macintosh PowerPoint</Application>
  <PresentationFormat>Custom</PresentationFormat>
  <Paragraphs>235</Paragraphs>
  <Slides>1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8" baseType="lpstr">
      <vt:lpstr>Arial Black</vt:lpstr>
      <vt:lpstr>Calibri</vt:lpstr>
      <vt:lpstr>Georgia</vt:lpstr>
      <vt:lpstr>ＭＳ Ｐゴシック</vt:lpstr>
      <vt:lpstr>Arial</vt:lpstr>
      <vt:lpstr>Office Theme</vt:lpstr>
      <vt:lpstr>Equation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Microsoft Office User</dc:creator>
  <cp:keywords/>
  <dc:description/>
  <cp:lastModifiedBy>Microsoft Office User</cp:lastModifiedBy>
  <cp:revision>217</cp:revision>
  <cp:lastPrinted>2017-01-30T17:56:50Z</cp:lastPrinted>
  <dcterms:created xsi:type="dcterms:W3CDTF">2017-01-08T03:06:49Z</dcterms:created>
  <dcterms:modified xsi:type="dcterms:W3CDTF">2017-01-30T17:59:45Z</dcterms:modified>
  <cp:category/>
</cp:coreProperties>
</file>